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handoutMasterIdLst>
    <p:handoutMasterId r:id="rId54"/>
  </p:handoutMasterIdLst>
  <p:sldIdLst>
    <p:sldId id="256" r:id="rId2"/>
    <p:sldId id="257" r:id="rId3"/>
    <p:sldId id="279" r:id="rId4"/>
    <p:sldId id="280" r:id="rId5"/>
    <p:sldId id="287" r:id="rId6"/>
    <p:sldId id="289" r:id="rId7"/>
    <p:sldId id="290" r:id="rId8"/>
    <p:sldId id="288" r:id="rId9"/>
    <p:sldId id="273" r:id="rId10"/>
    <p:sldId id="291" r:id="rId11"/>
    <p:sldId id="294" r:id="rId12"/>
    <p:sldId id="258" r:id="rId13"/>
    <p:sldId id="277" r:id="rId14"/>
    <p:sldId id="266" r:id="rId15"/>
    <p:sldId id="292" r:id="rId16"/>
    <p:sldId id="295" r:id="rId17"/>
    <p:sldId id="260" r:id="rId18"/>
    <p:sldId id="296" r:id="rId19"/>
    <p:sldId id="269" r:id="rId20"/>
    <p:sldId id="293" r:id="rId21"/>
    <p:sldId id="276" r:id="rId22"/>
    <p:sldId id="275" r:id="rId23"/>
    <p:sldId id="305" r:id="rId24"/>
    <p:sldId id="304" r:id="rId25"/>
    <p:sldId id="302" r:id="rId26"/>
    <p:sldId id="326" r:id="rId27"/>
    <p:sldId id="323" r:id="rId28"/>
    <p:sldId id="264" r:id="rId29"/>
    <p:sldId id="268" r:id="rId30"/>
    <p:sldId id="270" r:id="rId31"/>
    <p:sldId id="300" r:id="rId32"/>
    <p:sldId id="327" r:id="rId33"/>
    <p:sldId id="301" r:id="rId34"/>
    <p:sldId id="272" r:id="rId35"/>
    <p:sldId id="307" r:id="rId36"/>
    <p:sldId id="308" r:id="rId37"/>
    <p:sldId id="309" r:id="rId38"/>
    <p:sldId id="310" r:id="rId39"/>
    <p:sldId id="311" r:id="rId40"/>
    <p:sldId id="324" r:id="rId41"/>
    <p:sldId id="319" r:id="rId42"/>
    <p:sldId id="322" r:id="rId43"/>
    <p:sldId id="312" r:id="rId44"/>
    <p:sldId id="313" r:id="rId45"/>
    <p:sldId id="314" r:id="rId46"/>
    <p:sldId id="315" r:id="rId47"/>
    <p:sldId id="316" r:id="rId48"/>
    <p:sldId id="286" r:id="rId49"/>
    <p:sldId id="283" r:id="rId50"/>
    <p:sldId id="317" r:id="rId51"/>
    <p:sldId id="278" r:id="rId52"/>
    <p:sldId id="285"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1" autoAdjust="0"/>
    <p:restoredTop sz="94676" autoAdjust="0"/>
  </p:normalViewPr>
  <p:slideViewPr>
    <p:cSldViewPr>
      <p:cViewPr>
        <p:scale>
          <a:sx n="94" d="100"/>
          <a:sy n="94" d="100"/>
        </p:scale>
        <p:origin x="-1284" y="17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45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75C6C8-0EA0-4B42-8D14-DA95235E62A4}" type="datetimeFigureOut">
              <a:rPr lang="en-US" smtClean="0"/>
              <a:t>1/7/2013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A23B20-B471-4D11-980E-89A912D6D463}" type="slidenum">
              <a:rPr lang="en-US" smtClean="0"/>
              <a:t>‹#›</a:t>
            </a:fld>
            <a:endParaRPr lang="en-US"/>
          </a:p>
        </p:txBody>
      </p:sp>
    </p:spTree>
    <p:extLst>
      <p:ext uri="{BB962C8B-B14F-4D97-AF65-F5344CB8AC3E}">
        <p14:creationId xmlns:p14="http://schemas.microsoft.com/office/powerpoint/2010/main" val="378999189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C071647-C4C4-41B1-B881-15310D5F8E3F}" type="datetimeFigureOut">
              <a:rPr lang="en-US" smtClean="0"/>
              <a:pPr/>
              <a:t>1/7/2013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8546D21-F36C-423E-A7C3-87CB3DC730F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071647-C4C4-41B1-B881-15310D5F8E3F}" type="datetimeFigureOut">
              <a:rPr lang="en-US" smtClean="0"/>
              <a:pPr/>
              <a:t>1/7/2013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071647-C4C4-41B1-B881-15310D5F8E3F}" type="datetimeFigureOut">
              <a:rPr lang="en-US" smtClean="0"/>
              <a:pPr/>
              <a:t>1/7/2013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071647-C4C4-41B1-B881-15310D5F8E3F}" type="datetimeFigureOut">
              <a:rPr lang="en-US" smtClean="0"/>
              <a:pPr/>
              <a:t>1/7/2013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8546D21-F36C-423E-A7C3-87CB3DC730FA}"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C071647-C4C4-41B1-B881-15310D5F8E3F}" type="datetimeFigureOut">
              <a:rPr lang="en-US" smtClean="0"/>
              <a:pPr/>
              <a:t>1/7/2013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8546D21-F36C-423E-A7C3-87CB3DC730FA}"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C071647-C4C4-41B1-B881-15310D5F8E3F}" type="datetimeFigureOut">
              <a:rPr lang="en-US" smtClean="0"/>
              <a:pPr/>
              <a:t>1/7/2013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8546D21-F36C-423E-A7C3-87CB3DC730FA}"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C071647-C4C4-41B1-B881-15310D5F8E3F}" type="datetimeFigureOut">
              <a:rPr lang="en-US" smtClean="0"/>
              <a:pPr/>
              <a:t>1/7/2013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C071647-C4C4-41B1-B881-15310D5F8E3F}" type="datetimeFigureOut">
              <a:rPr lang="en-US" smtClean="0"/>
              <a:pPr/>
              <a:t>1/7/2013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8546D21-F36C-423E-A7C3-87CB3DC730FA}"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C071647-C4C4-41B1-B881-15310D5F8E3F}" type="datetimeFigureOut">
              <a:rPr lang="en-US" smtClean="0"/>
              <a:pPr/>
              <a:t>1/7/2013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C071647-C4C4-41B1-B881-15310D5F8E3F}" type="datetimeFigureOut">
              <a:rPr lang="en-US" smtClean="0"/>
              <a:pPr/>
              <a:t>1/7/2013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C071647-C4C4-41B1-B881-15310D5F8E3F}" type="datetimeFigureOut">
              <a:rPr lang="en-US" smtClean="0"/>
              <a:pPr/>
              <a:t>1/7/2013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8546D21-F36C-423E-A7C3-87CB3DC730FA}"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C071647-C4C4-41B1-B881-15310D5F8E3F}" type="datetimeFigureOut">
              <a:rPr lang="en-US" smtClean="0"/>
              <a:pPr/>
              <a:t>1/7/2013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8546D21-F36C-423E-A7C3-87CB3DC730F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hyperlink" Target="http://www.brainpop.com/science/matterandchemistry/atomicmodel/" TargetMode="External"/><Relationship Id="rId7" Type="http://schemas.openxmlformats.org/officeDocument/2006/relationships/hyperlink" Target="http://www.cernland.net/" TargetMode="External"/><Relationship Id="rId2" Type="http://schemas.openxmlformats.org/officeDocument/2006/relationships/hyperlink" Target="http://www.brainpop.com/science/matterandchemistry/atoms/" TargetMode="External"/><Relationship Id="rId1" Type="http://schemas.openxmlformats.org/officeDocument/2006/relationships/slideLayout" Target="../slideLayouts/slideLayout7.xml"/><Relationship Id="rId6" Type="http://schemas.openxmlformats.org/officeDocument/2006/relationships/hyperlink" Target="https://webmail.k12.sd.us/owa/redir.aspx?C=b28482bc47a3466b91b4fc033c4f6807&amp;URL=http://www.teachersdomain.org/asset/lsps07_int_theatom/" TargetMode="External"/><Relationship Id="rId5" Type="http://schemas.openxmlformats.org/officeDocument/2006/relationships/hyperlink" Target="http://www.teachersdomain.org/asset/phy03_vid_quark/" TargetMode="External"/><Relationship Id="rId4" Type="http://schemas.openxmlformats.org/officeDocument/2006/relationships/hyperlink" Target="http://www.brainpop.com/science/matterandchemistry/atoms/experiment/"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teachersdomain.org/asset/phy03_vid_quark/"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htwins.net/scale2/?bordercolor=white" TargetMode="External"/><Relationship Id="rId2" Type="http://schemas.openxmlformats.org/officeDocument/2006/relationships/slideLayout" Target="../slideLayouts/slideLayout2.xml"/><Relationship Id="rId1" Type="http://schemas.openxmlformats.org/officeDocument/2006/relationships/video" Target="file:///C:\Users\arnollyn\Desktop\VID00251.AVI" TargetMode="Externa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doe.mtu.edu/international/2007/powwow.html" TargetMode="Externa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jpe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2.emf"/></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phet.colorado.edu/en/simulation/build-a-molecule" TargetMode="External"/><Relationship Id="rId2" Type="http://schemas.openxmlformats.org/officeDocument/2006/relationships/hyperlink" Target="http://phet.colorado.edu/en/simulation/build-an-atom" TargetMode="External"/><Relationship Id="rId1" Type="http://schemas.openxmlformats.org/officeDocument/2006/relationships/slideLayout" Target="../slideLayouts/slideLayout2.xml"/><Relationship Id="rId4" Type="http://schemas.openxmlformats.org/officeDocument/2006/relationships/hyperlink" Target="http://www.teachersdomain.org/asset/phy03_int_ptable/"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education.jlab.org/elementflashcards/index.html" TargetMode="External"/><Relationship Id="rId3" Type="http://schemas.openxmlformats.org/officeDocument/2006/relationships/hyperlink" Target="http://phet.colorado.edu/en/simulation/build-a-molecule" TargetMode="External"/><Relationship Id="rId7" Type="http://schemas.openxmlformats.org/officeDocument/2006/relationships/hyperlink" Target="http://www.teachersdomain.org/asset/phy03_int_ptable/" TargetMode="External"/><Relationship Id="rId2" Type="http://schemas.openxmlformats.org/officeDocument/2006/relationships/hyperlink" Target="http://phet.colorado.edu/en/simulation/build-an-atom" TargetMode="External"/><Relationship Id="rId1" Type="http://schemas.openxmlformats.org/officeDocument/2006/relationships/slideLayout" Target="../slideLayouts/slideLayout2.xml"/><Relationship Id="rId6" Type="http://schemas.openxmlformats.org/officeDocument/2006/relationships/hyperlink" Target="http://elements.wlonk.com/Elements_Pics+Words_11x8.5.pdf" TargetMode="External"/><Relationship Id="rId5" Type="http://schemas.openxmlformats.org/officeDocument/2006/relationships/hyperlink" Target="http://www.webelements.com/" TargetMode="External"/><Relationship Id="rId4" Type="http://schemas.openxmlformats.org/officeDocument/2006/relationships/hyperlink" Target="http://videos.howstuffworks.com/discovery/29400-assignment-discovery-periodic-table-video.ht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5.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video" Target="file:///C:\Users\arnollyn\Desktop\VID00253.AVI" TargetMode="External"/><Relationship Id="rId4" Type="http://schemas.openxmlformats.org/officeDocument/2006/relationships/hyperlink" Target="http://phet.colorado.edu/en/simulation/rutherford-scattering"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http://education.jlab.org/beamsactivity/6thgrade/shapeofthings/index.html" TargetMode="External"/><Relationship Id="rId2" Type="http://schemas.openxmlformats.org/officeDocument/2006/relationships/hyperlink" Target="http://ed.fnal.gov/projects/labyrinth/games/codecrackin/index.html?name=Your+Name" TargetMode="External"/><Relationship Id="rId1" Type="http://schemas.openxmlformats.org/officeDocument/2006/relationships/slideLayout" Target="../slideLayouts/slideLayout2.xml"/><Relationship Id="rId5" Type="http://schemas.openxmlformats.org/officeDocument/2006/relationships/hyperlink" Target="http://phet.colorado.edu/en/contributions/view/3122" TargetMode="External"/><Relationship Id="rId4" Type="http://schemas.openxmlformats.org/officeDocument/2006/relationships/hyperlink" Target="http://phet.colorado.edu/en/simulation/rutherford-scattering"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phet.colorado.edu/en/contributions/view/3122" TargetMode="External"/><Relationship Id="rId2" Type="http://schemas.openxmlformats.org/officeDocument/2006/relationships/hyperlink" Target="http://phet.colorado.edu/en/simulation/hydrogen-atom" TargetMode="External"/><Relationship Id="rId1" Type="http://schemas.openxmlformats.org/officeDocument/2006/relationships/slideLayout" Target="../slideLayouts/slideLayout2.xml"/><Relationship Id="rId4" Type="http://schemas.openxmlformats.org/officeDocument/2006/relationships/hyperlink" Target="http://mw2.concord.org/public/part2/atomstrk/page1.cml"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universeadventure.org/fundamentals/popups/matter-dtrh-quantum.htm" TargetMode="External"/><Relationship Id="rId3" Type="http://schemas.openxmlformats.org/officeDocument/2006/relationships/hyperlink" Target="http://www.teachersdomain.org/asset/lsps07_int_theatom/" TargetMode="External"/><Relationship Id="rId7" Type="http://schemas.openxmlformats.org/officeDocument/2006/relationships/hyperlink" Target="http://phet.colorado.edu/en/simulation/hydrogen-atom" TargetMode="External"/><Relationship Id="rId2" Type="http://schemas.openxmlformats.org/officeDocument/2006/relationships/hyperlink" Target="http://www.ted.com/talks/lang/en/just_how_small_is_an_atom.html" TargetMode="External"/><Relationship Id="rId1" Type="http://schemas.openxmlformats.org/officeDocument/2006/relationships/slideLayout" Target="../slideLayouts/slideLayout2.xml"/><Relationship Id="rId6" Type="http://schemas.openxmlformats.org/officeDocument/2006/relationships/hyperlink" Target="http://mrsec.wisc.edu/Edetc/modules/MiddleSchool/SPM/index.html" TargetMode="External"/><Relationship Id="rId5" Type="http://schemas.openxmlformats.org/officeDocument/2006/relationships/hyperlink" Target="http://www.windows2universe.org/physical_science/physics/atom_particle/isotope.html" TargetMode="External"/><Relationship Id="rId4" Type="http://schemas.openxmlformats.org/officeDocument/2006/relationships/hyperlink" Target="http://phet.colorado.edu/en/simulation/build-an-atom" TargetMode="External"/><Relationship Id="rId9" Type="http://schemas.openxmlformats.org/officeDocument/2006/relationships/hyperlink" Target="http://www.lepp.cornell.edu/Education/rsrc/LEPP/Education/Lessons/Indirect_Measurement.pdf"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luxdarkmatter.org/home.html"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phet.colorado.edu/en/simulation/build-an-atom" TargetMode="External"/><Relationship Id="rId3" Type="http://schemas.openxmlformats.org/officeDocument/2006/relationships/hyperlink" Target="http://www.pbs.org/wgbh/aso/tryit/atom/" TargetMode="External"/><Relationship Id="rId7" Type="http://schemas.openxmlformats.org/officeDocument/2006/relationships/hyperlink" Target="http://htwins.net/scale2/?bordercolor=white" TargetMode="External"/><Relationship Id="rId2" Type="http://schemas.openxmlformats.org/officeDocument/2006/relationships/hyperlink" Target="http://www.teachersdomain.org/asset/phy03_vid_quark/" TargetMode="External"/><Relationship Id="rId1" Type="http://schemas.openxmlformats.org/officeDocument/2006/relationships/slideLayout" Target="../slideLayouts/slideLayout2.xml"/><Relationship Id="rId6" Type="http://schemas.openxmlformats.org/officeDocument/2006/relationships/hyperlink" Target="http://education.jlab.org/atomtour/" TargetMode="External"/><Relationship Id="rId11" Type="http://schemas.openxmlformats.org/officeDocument/2006/relationships/hyperlink" Target="http://www.sr.bham.ac.uk/xmm/atom1.html" TargetMode="External"/><Relationship Id="rId5" Type="http://schemas.openxmlformats.org/officeDocument/2006/relationships/hyperlink" Target="http://www.ted.com/talks/just_how_small_is_an_atom.html" TargetMode="External"/><Relationship Id="rId10" Type="http://schemas.openxmlformats.org/officeDocument/2006/relationships/hyperlink" Target="https://community.emc.com/people/ble/blog/2011/11" TargetMode="External"/><Relationship Id="rId4" Type="http://schemas.openxmlformats.org/officeDocument/2006/relationships/hyperlink" Target="http://www.pbs.org/wgbh/aso/tryit/atom/elempartp.html" TargetMode="External"/><Relationship Id="rId9" Type="http://schemas.openxmlformats.org/officeDocument/2006/relationships/hyperlink" Target="http://web.jjay.cuny.edu/~acarpi/NSC/3-atoms.htm"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4350" y="838200"/>
            <a:ext cx="8305800" cy="1981200"/>
          </a:xfrm>
        </p:spPr>
        <p:txBody>
          <a:bodyPr/>
          <a:lstStyle/>
          <a:p>
            <a:r>
              <a:rPr lang="en-US" sz="4000" b="1" dirty="0" smtClean="0"/>
              <a:t>Physics of Atomic Nuclei </a:t>
            </a:r>
            <a:br>
              <a:rPr lang="en-US" sz="4000" b="1" dirty="0" smtClean="0"/>
            </a:br>
            <a:r>
              <a:rPr lang="en-US" sz="4000" b="1" dirty="0" smtClean="0"/>
              <a:t>for Middle and</a:t>
            </a:r>
            <a:br>
              <a:rPr lang="en-US" sz="4000" b="1" dirty="0" smtClean="0"/>
            </a:br>
            <a:r>
              <a:rPr lang="en-US" sz="4000" b="1" dirty="0" smtClean="0"/>
              <a:t>Elementary Classrooms</a:t>
            </a:r>
            <a:endParaRPr lang="en-US" sz="4000" b="1" dirty="0"/>
          </a:p>
        </p:txBody>
      </p:sp>
      <p:sp>
        <p:nvSpPr>
          <p:cNvPr id="3" name="Subtitle 2"/>
          <p:cNvSpPr>
            <a:spLocks noGrp="1"/>
          </p:cNvSpPr>
          <p:nvPr>
            <p:ph type="subTitle" idx="1"/>
          </p:nvPr>
        </p:nvSpPr>
        <p:spPr>
          <a:xfrm>
            <a:off x="457200" y="3276600"/>
            <a:ext cx="8305800" cy="1634196"/>
          </a:xfrm>
        </p:spPr>
        <p:txBody>
          <a:bodyPr>
            <a:normAutofit fontScale="25000" lnSpcReduction="20000"/>
          </a:bodyPr>
          <a:lstStyle/>
          <a:p>
            <a:r>
              <a:rPr lang="en-US" sz="8000" dirty="0" smtClean="0"/>
              <a:t>Lynn Arnold, 5</a:t>
            </a:r>
            <a:r>
              <a:rPr lang="en-US" sz="8000" baseline="30000" dirty="0" smtClean="0"/>
              <a:t>th</a:t>
            </a:r>
            <a:r>
              <a:rPr lang="en-US" sz="8000" dirty="0" smtClean="0"/>
              <a:t> Grade Teacher, Rapid Valley Elementary </a:t>
            </a:r>
            <a:r>
              <a:rPr lang="en-US" sz="8000" i="1" dirty="0" smtClean="0"/>
              <a:t>Lynn.Arnold@k12.sd.us</a:t>
            </a:r>
          </a:p>
          <a:p>
            <a:r>
              <a:rPr lang="en-US" sz="8000" dirty="0" smtClean="0"/>
              <a:t>Ann Hast, 8</a:t>
            </a:r>
            <a:r>
              <a:rPr lang="en-US" sz="8000" baseline="30000" dirty="0" smtClean="0"/>
              <a:t>th</a:t>
            </a:r>
            <a:r>
              <a:rPr lang="en-US" sz="8000" dirty="0" smtClean="0"/>
              <a:t> Grade Teacher at West Middle School</a:t>
            </a:r>
          </a:p>
          <a:p>
            <a:r>
              <a:rPr lang="en-US" sz="8000" dirty="0" smtClean="0"/>
              <a:t>Rapid City Area Schools, Rapid City, South Dakota</a:t>
            </a:r>
            <a:br>
              <a:rPr lang="en-US" sz="8000" dirty="0" smtClean="0"/>
            </a:br>
            <a:endParaRPr lang="en-US" sz="8000" dirty="0" smtClean="0"/>
          </a:p>
          <a:p>
            <a:r>
              <a:rPr lang="en-US" sz="8000" dirty="0" smtClean="0"/>
              <a:t>Peggy Norris, Black Hills State University </a:t>
            </a:r>
            <a:br>
              <a:rPr lang="en-US" sz="8000" dirty="0" smtClean="0"/>
            </a:br>
            <a:r>
              <a:rPr lang="en-US" sz="8000" dirty="0" smtClean="0"/>
              <a:t>&amp; Sanford Underground Research Facility</a:t>
            </a:r>
          </a:p>
          <a:p>
            <a:endParaRPr lang="en-US" sz="8000" i="1" dirty="0" smtClean="0"/>
          </a:p>
          <a:p>
            <a:endParaRPr lang="en-US" sz="8000" dirty="0" smtClean="0"/>
          </a:p>
          <a:p>
            <a:endParaRPr lang="en-US" sz="8000" dirty="0"/>
          </a:p>
          <a:p>
            <a:r>
              <a:rPr lang="en-US" sz="8000" dirty="0" smtClean="0"/>
              <a:t>CF03: 9:30-9:40 a.m.—Tuesday, January 8, 2013</a:t>
            </a:r>
          </a:p>
          <a:p>
            <a:endParaRPr lang="en-US" dirty="0" smtClean="0"/>
          </a:p>
          <a:p>
            <a:endParaRPr lang="en-US" dirty="0"/>
          </a:p>
        </p:txBody>
      </p:sp>
      <p:pic>
        <p:nvPicPr>
          <p:cNvPr id="2053" name="Picture 5" descr="C:\Users\Lynn\AppData\Local\Microsoft\Windows\Temporary Internet Files\Content.IE5\1X4SQ62C\MC90035197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143000"/>
            <a:ext cx="1371600" cy="14577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52400"/>
            <a:ext cx="7315200" cy="5632311"/>
          </a:xfrm>
          <a:prstGeom prst="rect">
            <a:avLst/>
          </a:prstGeom>
        </p:spPr>
        <p:txBody>
          <a:bodyPr wrap="square">
            <a:spAutoFit/>
          </a:bodyPr>
          <a:lstStyle/>
          <a:p>
            <a:r>
              <a:rPr lang="en-US" b="1" dirty="0"/>
              <a:t>DAY 1: INTRODUCTION TO ATOMS</a:t>
            </a:r>
            <a:endParaRPr lang="en-US" dirty="0"/>
          </a:p>
          <a:p>
            <a:r>
              <a:rPr lang="en-US" b="1" dirty="0"/>
              <a:t> </a:t>
            </a:r>
            <a:endParaRPr lang="en-US" dirty="0"/>
          </a:p>
          <a:p>
            <a:r>
              <a:rPr lang="en-US" b="1" dirty="0"/>
              <a:t>TIME NEEDED:  </a:t>
            </a:r>
            <a:r>
              <a:rPr lang="en-US" dirty="0"/>
              <a:t>1 class period of 45-60 minutes</a:t>
            </a:r>
            <a:r>
              <a:rPr lang="en-US" b="1" dirty="0"/>
              <a:t> </a:t>
            </a:r>
            <a:endParaRPr lang="en-US" dirty="0"/>
          </a:p>
          <a:p>
            <a:r>
              <a:rPr lang="en-US" b="1" dirty="0"/>
              <a:t>ADVANCED PREPARATION:</a:t>
            </a:r>
            <a:r>
              <a:rPr lang="en-US" dirty="0"/>
              <a:t>  15-30 minutes</a:t>
            </a:r>
          </a:p>
          <a:p>
            <a:r>
              <a:rPr lang="en-US" dirty="0"/>
              <a:t/>
            </a:r>
            <a:br>
              <a:rPr lang="en-US" dirty="0"/>
            </a:br>
            <a:r>
              <a:rPr lang="en-US" b="1" dirty="0"/>
              <a:t>MATERIALS NECESSARY:</a:t>
            </a:r>
            <a:endParaRPr lang="en-US" dirty="0"/>
          </a:p>
          <a:p>
            <a:pPr marL="285750" lvl="0" indent="-285750">
              <a:buFont typeface="Arial" pitchFamily="34" charset="0"/>
              <a:buChar char="•"/>
            </a:pPr>
            <a:r>
              <a:rPr lang="en-US" dirty="0"/>
              <a:t>Computers with Internet connections</a:t>
            </a:r>
          </a:p>
          <a:p>
            <a:pPr marL="285750" lvl="0" indent="-285750">
              <a:buFont typeface="Arial" pitchFamily="34" charset="0"/>
              <a:buChar char="•"/>
            </a:pPr>
            <a:r>
              <a:rPr lang="en-US" dirty="0"/>
              <a:t>Interactive White Board</a:t>
            </a:r>
          </a:p>
          <a:p>
            <a:pPr marL="285750" lvl="0" indent="-285750">
              <a:buFont typeface="Arial" pitchFamily="34" charset="0"/>
              <a:buChar char="•"/>
            </a:pPr>
            <a:r>
              <a:rPr lang="en-US" dirty="0"/>
              <a:t>Atom Activity and Vocabulary Sheets from Brain Pop –1 per student</a:t>
            </a:r>
          </a:p>
          <a:p>
            <a:pPr marL="285750" lvl="0" indent="-285750">
              <a:buFont typeface="Arial" pitchFamily="34" charset="0"/>
              <a:buChar char="•"/>
            </a:pPr>
            <a:r>
              <a:rPr lang="en-US" dirty="0"/>
              <a:t>Atomic Models Activity and Vocabulary Sheets –1 per student</a:t>
            </a:r>
          </a:p>
          <a:p>
            <a:pPr marL="285750" lvl="0" indent="-285750">
              <a:buFont typeface="Arial" pitchFamily="34" charset="0"/>
              <a:buChar char="•"/>
            </a:pPr>
            <a:r>
              <a:rPr lang="en-US" dirty="0"/>
              <a:t>Build a Carbon </a:t>
            </a:r>
            <a:r>
              <a:rPr lang="en-US" dirty="0" smtClean="0"/>
              <a:t>Atom—Modified Activity Handout </a:t>
            </a:r>
            <a:r>
              <a:rPr lang="en-US" dirty="0"/>
              <a:t>from Brain Pop—1 per student or pair</a:t>
            </a:r>
          </a:p>
          <a:p>
            <a:r>
              <a:rPr lang="en-US" dirty="0"/>
              <a:t> </a:t>
            </a:r>
          </a:p>
          <a:p>
            <a:r>
              <a:rPr lang="en-US" b="1" dirty="0"/>
              <a:t>Experiment Materials:</a:t>
            </a:r>
            <a:endParaRPr lang="en-US" dirty="0"/>
          </a:p>
          <a:p>
            <a:pPr marL="285750" lvl="0" indent="-285750">
              <a:buFont typeface="Arial" pitchFamily="34" charset="0"/>
              <a:buChar char="•"/>
            </a:pPr>
            <a:r>
              <a:rPr lang="en-US" dirty="0" smtClean="0"/>
              <a:t>Black Olives—6 </a:t>
            </a:r>
            <a:r>
              <a:rPr lang="en-US" dirty="0"/>
              <a:t>per pair or group</a:t>
            </a:r>
          </a:p>
          <a:p>
            <a:pPr marL="285750" lvl="0" indent="-285750">
              <a:buFont typeface="Arial" pitchFamily="34" charset="0"/>
              <a:buChar char="•"/>
            </a:pPr>
            <a:r>
              <a:rPr lang="en-US" dirty="0"/>
              <a:t>Green Olives</a:t>
            </a:r>
            <a:r>
              <a:rPr lang="en-US" dirty="0" smtClean="0"/>
              <a:t>—6 </a:t>
            </a:r>
            <a:r>
              <a:rPr lang="en-US" dirty="0"/>
              <a:t>per pair or group</a:t>
            </a:r>
          </a:p>
          <a:p>
            <a:pPr marL="285750" lvl="0" indent="-285750">
              <a:buFont typeface="Arial" pitchFamily="34" charset="0"/>
              <a:buChar char="•"/>
            </a:pPr>
            <a:r>
              <a:rPr lang="en-US" dirty="0" smtClean="0"/>
              <a:t>Tapioca Balls—6 </a:t>
            </a:r>
            <a:r>
              <a:rPr lang="en-US" dirty="0"/>
              <a:t>per pair or group</a:t>
            </a:r>
          </a:p>
          <a:p>
            <a:pPr marL="285750" lvl="0" indent="-285750">
              <a:buFont typeface="Arial" pitchFamily="34" charset="0"/>
              <a:buChar char="•"/>
            </a:pPr>
            <a:r>
              <a:rPr lang="en-US" dirty="0"/>
              <a:t>Sheet of Plastic Wrap—1 per pair or group</a:t>
            </a:r>
          </a:p>
          <a:p>
            <a:pPr marL="285750" lvl="0" indent="-285750">
              <a:buFont typeface="Arial" pitchFamily="34" charset="0"/>
              <a:buChar char="•"/>
            </a:pPr>
            <a:r>
              <a:rPr lang="en-US" dirty="0" smtClean="0"/>
              <a:t>Skewers –6 </a:t>
            </a:r>
            <a:r>
              <a:rPr lang="en-US" dirty="0"/>
              <a:t>per group </a:t>
            </a:r>
            <a:r>
              <a:rPr lang="en-US" dirty="0" smtClean="0"/>
              <a:t>(4 long and 2 short)</a:t>
            </a:r>
            <a:endParaRPr lang="en-US" dirty="0"/>
          </a:p>
        </p:txBody>
      </p:sp>
    </p:spTree>
    <p:extLst>
      <p:ext uri="{BB962C8B-B14F-4D97-AF65-F5344CB8AC3E}">
        <p14:creationId xmlns:p14="http://schemas.microsoft.com/office/powerpoint/2010/main" val="1532112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LESSON PLAN </a:t>
            </a:r>
            <a:br>
              <a:rPr lang="en-US" dirty="0"/>
            </a:br>
            <a:endParaRPr lang="en-US" dirty="0"/>
          </a:p>
        </p:txBody>
      </p:sp>
      <p:sp>
        <p:nvSpPr>
          <p:cNvPr id="3" name="Content Placeholder 2"/>
          <p:cNvSpPr>
            <a:spLocks noGrp="1"/>
          </p:cNvSpPr>
          <p:nvPr>
            <p:ph idx="1"/>
          </p:nvPr>
        </p:nvSpPr>
        <p:spPr>
          <a:xfrm>
            <a:off x="457200" y="1066800"/>
            <a:ext cx="8229600" cy="4525963"/>
          </a:xfrm>
        </p:spPr>
        <p:txBody>
          <a:bodyPr>
            <a:normAutofit fontScale="70000" lnSpcReduction="20000"/>
          </a:bodyPr>
          <a:lstStyle/>
          <a:p>
            <a:r>
              <a:rPr lang="en-US" dirty="0" smtClean="0"/>
              <a:t>Learning </a:t>
            </a:r>
            <a:r>
              <a:rPr lang="en-US" dirty="0"/>
              <a:t>Targets:  Students will learn that atoms are the smallest full unit of matter.  </a:t>
            </a:r>
            <a:r>
              <a:rPr lang="en-US" dirty="0" smtClean="0"/>
              <a:t/>
            </a:r>
            <a:br>
              <a:rPr lang="en-US" dirty="0" smtClean="0"/>
            </a:br>
            <a:endParaRPr lang="en-US" dirty="0"/>
          </a:p>
          <a:p>
            <a:r>
              <a:rPr lang="en-US" dirty="0" smtClean="0"/>
              <a:t>Students </a:t>
            </a:r>
            <a:r>
              <a:rPr lang="en-US" dirty="0"/>
              <a:t>will watch the two segments on Atoms and the Atomic Model from Brain Pop.  After each video clip, </a:t>
            </a:r>
            <a:r>
              <a:rPr lang="en-US" dirty="0" smtClean="0"/>
              <a:t>discussion and graphic organizer.  </a:t>
            </a:r>
            <a:r>
              <a:rPr lang="en-US" dirty="0"/>
              <a:t>After the two videos, </a:t>
            </a:r>
            <a:r>
              <a:rPr lang="en-US" dirty="0" smtClean="0"/>
              <a:t>students complete graphic organizer with definition matching and true/false questions.</a:t>
            </a:r>
            <a:br>
              <a:rPr lang="en-US" dirty="0" smtClean="0"/>
            </a:br>
            <a:r>
              <a:rPr lang="en-US" dirty="0" smtClean="0"/>
              <a:t> </a:t>
            </a:r>
          </a:p>
          <a:p>
            <a:r>
              <a:rPr lang="en-US" dirty="0" smtClean="0"/>
              <a:t>Sketch and label diagram of carbon atom.</a:t>
            </a:r>
          </a:p>
          <a:p>
            <a:endParaRPr lang="en-US" dirty="0"/>
          </a:p>
          <a:p>
            <a:r>
              <a:rPr lang="en-US" dirty="0" smtClean="0"/>
              <a:t>Distribute </a:t>
            </a:r>
            <a:r>
              <a:rPr lang="en-US" dirty="0"/>
              <a:t>the Brain Pop </a:t>
            </a:r>
            <a:r>
              <a:rPr lang="en-US" dirty="0" smtClean="0"/>
              <a:t>Activity (modified): </a:t>
            </a:r>
            <a:r>
              <a:rPr lang="en-US" dirty="0"/>
              <a:t>Build Your Own Carbon Atom.  Students will build their own carbon atom using </a:t>
            </a:r>
            <a:r>
              <a:rPr lang="en-US" dirty="0" smtClean="0"/>
              <a:t>olives, </a:t>
            </a:r>
            <a:r>
              <a:rPr lang="en-US" dirty="0"/>
              <a:t>plastic wrap, </a:t>
            </a:r>
            <a:r>
              <a:rPr lang="en-US" dirty="0" smtClean="0"/>
              <a:t>tapioca balls, clay and skewers.   End the </a:t>
            </a:r>
            <a:r>
              <a:rPr lang="en-US" dirty="0"/>
              <a:t>introduction to atoms with a short podcast, Amazing Atoms from NOVA Science Now.  This brief clip puts atoms into another perspective.</a:t>
            </a:r>
          </a:p>
          <a:p>
            <a:endParaRPr lang="en-US" dirty="0"/>
          </a:p>
        </p:txBody>
      </p:sp>
    </p:spTree>
    <p:extLst>
      <p:ext uri="{BB962C8B-B14F-4D97-AF65-F5344CB8AC3E}">
        <p14:creationId xmlns:p14="http://schemas.microsoft.com/office/powerpoint/2010/main" val="2620414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6172200" y="1600200"/>
            <a:ext cx="2743200" cy="4419600"/>
          </a:xfrm>
        </p:spPr>
        <p:txBody>
          <a:bodyPr>
            <a:noAutofit/>
          </a:bodyPr>
          <a:lstStyle/>
          <a:p>
            <a:r>
              <a:rPr lang="en-US" sz="2000" dirty="0" smtClean="0"/>
              <a:t>After students watch some short videos about atoms, they are exposed to a diagram, which they then sketch and color code in their  Science Notebooks.  </a:t>
            </a:r>
          </a:p>
          <a:p>
            <a:endParaRPr lang="en-US" sz="2000" dirty="0"/>
          </a:p>
          <a:p>
            <a:r>
              <a:rPr lang="en-US" sz="1200" dirty="0" smtClean="0"/>
              <a:t>(Caution:  Many children think there are 4 protons and 5 neutrons, so point out there are six of each)</a:t>
            </a:r>
            <a:endParaRPr lang="en-US" sz="1200" dirty="0"/>
          </a:p>
        </p:txBody>
      </p:sp>
      <p:pic>
        <p:nvPicPr>
          <p:cNvPr id="8" name="Picture Placeholder 7" descr="Carbon Atom from Forest Learning Au.png"/>
          <p:cNvPicPr>
            <a:picLocks noGrp="1" noChangeAspect="1"/>
          </p:cNvPicPr>
          <p:nvPr>
            <p:ph type="pic" idx="1"/>
          </p:nvPr>
        </p:nvPicPr>
        <p:blipFill>
          <a:blip r:embed="rId2" cstate="print"/>
          <a:srcRect t="362" b="362"/>
          <a:stretch>
            <a:fillRect/>
          </a:stretch>
        </p:blipFill>
        <p:spPr>
          <a:xfrm>
            <a:off x="457200" y="457200"/>
            <a:ext cx="5607485" cy="5181600"/>
          </a:xfrm>
        </p:spPr>
      </p:pic>
      <p:sp>
        <p:nvSpPr>
          <p:cNvPr id="4" name="Title 3"/>
          <p:cNvSpPr>
            <a:spLocks noGrp="1"/>
          </p:cNvSpPr>
          <p:nvPr>
            <p:ph type="title"/>
          </p:nvPr>
        </p:nvSpPr>
        <p:spPr>
          <a:xfrm>
            <a:off x="6172200" y="533400"/>
            <a:ext cx="2817632" cy="562672"/>
          </a:xfrm>
        </p:spPr>
        <p:txBody>
          <a:bodyPr>
            <a:noAutofit/>
          </a:bodyPr>
          <a:lstStyle/>
          <a:p>
            <a:pPr algn="ctr"/>
            <a:r>
              <a:rPr lang="en-US" sz="2400" dirty="0" smtClean="0">
                <a:solidFill>
                  <a:srgbClr val="FFFF00"/>
                </a:solidFill>
              </a:rPr>
              <a:t>LEARNING ABOUT ATOMS</a:t>
            </a:r>
            <a:endParaRPr lang="en-US" sz="2400" dirty="0">
              <a:solidFill>
                <a:srgbClr val="FFFF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752600"/>
            <a:ext cx="8229600" cy="4711891"/>
          </a:xfrm>
        </p:spPr>
        <p:txBody>
          <a:bodyPr>
            <a:normAutofit fontScale="70000" lnSpcReduction="20000"/>
          </a:bodyPr>
          <a:lstStyle/>
          <a:p>
            <a:pPr marL="0" indent="0">
              <a:buNone/>
            </a:pPr>
            <a:r>
              <a:rPr lang="en-US" dirty="0" smtClean="0"/>
              <a:t>Each group of 3-4 students gets the following to create their atom:</a:t>
            </a:r>
          </a:p>
          <a:p>
            <a:pPr marL="109728" indent="0">
              <a:buNone/>
            </a:pPr>
            <a:r>
              <a:rPr lang="en-US" b="1" dirty="0" smtClean="0"/>
              <a:t>For the NUCLEUS:</a:t>
            </a:r>
            <a:endParaRPr lang="en-US" b="1" dirty="0"/>
          </a:p>
          <a:p>
            <a:r>
              <a:rPr lang="en-US" b="1" dirty="0" smtClean="0"/>
              <a:t>6 black olives </a:t>
            </a:r>
            <a:r>
              <a:rPr lang="en-US" dirty="0" smtClean="0"/>
              <a:t>(protons), </a:t>
            </a:r>
          </a:p>
          <a:p>
            <a:r>
              <a:rPr lang="en-US" b="1" dirty="0" smtClean="0"/>
              <a:t>6 green olives </a:t>
            </a:r>
            <a:r>
              <a:rPr lang="en-US" dirty="0" smtClean="0"/>
              <a:t>(neutrons), </a:t>
            </a:r>
          </a:p>
          <a:p>
            <a:r>
              <a:rPr lang="en-US" b="1" dirty="0" smtClean="0"/>
              <a:t>1 piece of cling wrap </a:t>
            </a:r>
            <a:r>
              <a:rPr lang="en-US" dirty="0" smtClean="0"/>
              <a:t>to form the nucleus</a:t>
            </a:r>
            <a:br>
              <a:rPr lang="en-US" dirty="0" smtClean="0"/>
            </a:br>
            <a:endParaRPr lang="en-US" dirty="0" smtClean="0"/>
          </a:p>
          <a:p>
            <a:pPr marL="109728" indent="0">
              <a:buNone/>
            </a:pPr>
            <a:r>
              <a:rPr lang="en-US" b="1" dirty="0" smtClean="0"/>
              <a:t>For the ELECTRONS and SHELLS:</a:t>
            </a:r>
          </a:p>
          <a:p>
            <a:r>
              <a:rPr lang="en-US" b="1" dirty="0" smtClean="0"/>
              <a:t>6 tapioca balls  </a:t>
            </a:r>
            <a:r>
              <a:rPr lang="en-US" dirty="0" smtClean="0"/>
              <a:t>(electrons)</a:t>
            </a:r>
          </a:p>
          <a:p>
            <a:r>
              <a:rPr lang="en-US" b="1" dirty="0"/>
              <a:t>2 short skewers </a:t>
            </a:r>
            <a:r>
              <a:rPr lang="en-US" dirty="0" smtClean="0"/>
              <a:t>(for inner electron shell)</a:t>
            </a:r>
            <a:endParaRPr lang="en-US" dirty="0"/>
          </a:p>
          <a:p>
            <a:r>
              <a:rPr lang="en-US" b="1" dirty="0" smtClean="0"/>
              <a:t>4 </a:t>
            </a:r>
            <a:r>
              <a:rPr lang="en-US" b="1" dirty="0"/>
              <a:t>long skewers </a:t>
            </a:r>
            <a:r>
              <a:rPr lang="en-US" b="1" dirty="0" smtClean="0"/>
              <a:t> </a:t>
            </a:r>
            <a:r>
              <a:rPr lang="en-US" dirty="0" smtClean="0"/>
              <a:t>(for outer electron shell)</a:t>
            </a:r>
          </a:p>
          <a:p>
            <a:r>
              <a:rPr lang="en-US" b="1" dirty="0"/>
              <a:t>s</a:t>
            </a:r>
            <a:r>
              <a:rPr lang="en-US" b="1" dirty="0" smtClean="0"/>
              <a:t>mall piece of clay </a:t>
            </a:r>
            <a:r>
              <a:rPr lang="en-US" dirty="0" smtClean="0"/>
              <a:t>(to attach tapioca balls to skewers)</a:t>
            </a:r>
          </a:p>
          <a:p>
            <a:endParaRPr lang="en-US" dirty="0"/>
          </a:p>
          <a:p>
            <a:r>
              <a:rPr lang="en-US" dirty="0" smtClean="0"/>
              <a:t>The big ideas are to see the parts of the atom, note the different shells of the electrons, and visualize that the majority of the atom is made up of empty space.</a:t>
            </a:r>
            <a:endParaRPr lang="en-US" dirty="0"/>
          </a:p>
        </p:txBody>
      </p:sp>
      <p:sp>
        <p:nvSpPr>
          <p:cNvPr id="5" name="Title 4"/>
          <p:cNvSpPr>
            <a:spLocks noGrp="1"/>
          </p:cNvSpPr>
          <p:nvPr>
            <p:ph type="title"/>
          </p:nvPr>
        </p:nvSpPr>
        <p:spPr>
          <a:xfrm>
            <a:off x="457200" y="457200"/>
            <a:ext cx="8229600" cy="1143000"/>
          </a:xfrm>
        </p:spPr>
        <p:txBody>
          <a:bodyPr>
            <a:normAutofit fontScale="90000"/>
          </a:bodyPr>
          <a:lstStyle/>
          <a:p>
            <a:pPr algn="ctr"/>
            <a:r>
              <a:rPr lang="en-US" dirty="0" smtClean="0"/>
              <a:t>Students Create Model of a</a:t>
            </a:r>
            <a:br>
              <a:rPr lang="en-US" dirty="0" smtClean="0"/>
            </a:br>
            <a:r>
              <a:rPr lang="en-US" dirty="0" smtClean="0"/>
              <a:t> Carbon </a:t>
            </a:r>
            <a:r>
              <a:rPr lang="en-US" dirty="0"/>
              <a:t>A</a:t>
            </a:r>
            <a:r>
              <a:rPr lang="en-US" dirty="0" smtClean="0"/>
              <a:t>tom</a:t>
            </a:r>
            <a:endParaRPr lang="en-US" dirty="0"/>
          </a:p>
        </p:txBody>
      </p:sp>
    </p:spTree>
    <p:extLst>
      <p:ext uri="{BB962C8B-B14F-4D97-AF65-F5344CB8AC3E}">
        <p14:creationId xmlns:p14="http://schemas.microsoft.com/office/powerpoint/2010/main" val="23213567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55000"/>
                <a:satMod val="300000"/>
              </a:schemeClr>
            </a:gs>
            <a:gs pos="86000">
              <a:schemeClr val="bg1">
                <a:tint val="65000"/>
                <a:satMod val="300000"/>
              </a:schemeClr>
            </a:gs>
            <a:gs pos="100000">
              <a:schemeClr val="bg1">
                <a:shade val="65000"/>
                <a:satMod val="300000"/>
              </a:schemeClr>
            </a:gs>
          </a:gsLst>
          <a:path path="circle">
            <a:fillToRect l="65000" b="98000"/>
          </a:path>
        </a:gradFill>
        <a:effectLst/>
      </p:bgPr>
    </p:bg>
    <p:spTree>
      <p:nvGrpSpPr>
        <p:cNvPr id="1" name=""/>
        <p:cNvGrpSpPr/>
        <p:nvPr/>
      </p:nvGrpSpPr>
      <p:grpSpPr>
        <a:xfrm>
          <a:off x="0" y="0"/>
          <a:ext cx="0" cy="0"/>
          <a:chOff x="0" y="0"/>
          <a:chExt cx="0" cy="0"/>
        </a:xfrm>
      </p:grpSpPr>
      <p:pic>
        <p:nvPicPr>
          <p:cNvPr id="10" name="Picture Placeholder 9"/>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89136" y="2575130"/>
            <a:ext cx="4038600" cy="26826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 Placeholder 3"/>
          <p:cNvSpPr>
            <a:spLocks noGrp="1"/>
          </p:cNvSpPr>
          <p:nvPr>
            <p:ph sz="half" idx="2"/>
          </p:nvPr>
        </p:nvSpPr>
        <p:spPr>
          <a:xfrm>
            <a:off x="5105400" y="990600"/>
            <a:ext cx="4038600" cy="4525963"/>
          </a:xfrm>
        </p:spPr>
        <p:txBody>
          <a:bodyPr/>
          <a:lstStyle/>
          <a:p>
            <a:pPr algn="ctr"/>
            <a:r>
              <a:rPr lang="en-US" dirty="0" smtClean="0"/>
              <a:t>Big ideas:</a:t>
            </a:r>
          </a:p>
          <a:p>
            <a:pPr algn="ctr"/>
            <a:r>
              <a:rPr lang="en-US" dirty="0" smtClean="0"/>
              <a:t>Protons, neutrons, and electrons make up the atom.</a:t>
            </a:r>
          </a:p>
          <a:p>
            <a:pPr algn="ctr"/>
            <a:r>
              <a:rPr lang="en-US" dirty="0" smtClean="0"/>
              <a:t>Atom is mostly empty space.</a:t>
            </a:r>
          </a:p>
          <a:p>
            <a:pPr algn="ctr"/>
            <a:r>
              <a:rPr lang="en-US" dirty="0" smtClean="0"/>
              <a:t>Electrons have different shells.</a:t>
            </a:r>
          </a:p>
        </p:txBody>
      </p:sp>
      <p:sp>
        <p:nvSpPr>
          <p:cNvPr id="2" name="Title 1"/>
          <p:cNvSpPr>
            <a:spLocks noGrp="1"/>
          </p:cNvSpPr>
          <p:nvPr>
            <p:ph type="title"/>
          </p:nvPr>
        </p:nvSpPr>
        <p:spPr>
          <a:xfrm>
            <a:off x="496041" y="152400"/>
            <a:ext cx="8229600" cy="1143000"/>
          </a:xfrm>
        </p:spPr>
        <p:txBody>
          <a:bodyPr>
            <a:noAutofit/>
          </a:bodyPr>
          <a:lstStyle/>
          <a:p>
            <a:pPr algn="ctr"/>
            <a:r>
              <a:rPr lang="en-US" sz="2800" dirty="0" smtClean="0">
                <a:solidFill>
                  <a:schemeClr val="tx2">
                    <a:lumMod val="75000"/>
                  </a:schemeClr>
                </a:solidFill>
              </a:rPr>
              <a:t>STUDENTS BUILD THEIR OWN CARBON ATOM</a:t>
            </a:r>
            <a:endParaRPr lang="en-US" sz="2800" dirty="0">
              <a:solidFill>
                <a:schemeClr val="tx2">
                  <a:lumMod val="75000"/>
                </a:schemeClr>
              </a:solidFill>
            </a:endParaRPr>
          </a:p>
        </p:txBody>
      </p:sp>
      <p:pic>
        <p:nvPicPr>
          <p:cNvPr id="1026" name="Picture 2" descr="C:\Users\Lynn\Pictures\2013-01-02\19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5674" y="981074"/>
            <a:ext cx="4072062" cy="2295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50" name="Picture 2" descr="C:\Users\Lynn\Pictures\2013-01-03 Atoms\1986 Atom Cropp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624" y="3657600"/>
            <a:ext cx="4110162" cy="18267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76400" y="5594588"/>
            <a:ext cx="7430239" cy="646331"/>
          </a:xfrm>
          <a:prstGeom prst="rect">
            <a:avLst/>
          </a:prstGeom>
          <a:noFill/>
        </p:spPr>
        <p:txBody>
          <a:bodyPr wrap="none" rtlCol="0">
            <a:spAutoFit/>
          </a:bodyPr>
          <a:lstStyle/>
          <a:p>
            <a:r>
              <a:rPr lang="en-US" dirty="0" smtClean="0"/>
              <a:t>Short and long skewers can be used by teacher to demonstrate </a:t>
            </a:r>
          </a:p>
          <a:p>
            <a:r>
              <a:rPr lang="en-US" dirty="0"/>
              <a:t>h</a:t>
            </a:r>
            <a:r>
              <a:rPr lang="en-US" dirty="0" smtClean="0"/>
              <a:t>ow electrons move around nucleus .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8763000" cy="6740307"/>
          </a:xfrm>
          <a:prstGeom prst="rect">
            <a:avLst/>
          </a:prstGeom>
          <a:noFill/>
        </p:spPr>
        <p:txBody>
          <a:bodyPr wrap="square" rtlCol="0">
            <a:spAutoFit/>
          </a:bodyPr>
          <a:lstStyle/>
          <a:p>
            <a:pPr algn="ctr"/>
            <a:r>
              <a:rPr lang="en-US" b="1" dirty="0"/>
              <a:t>Digital Resources</a:t>
            </a:r>
            <a:r>
              <a:rPr lang="en-US" b="1" dirty="0" smtClean="0"/>
              <a:t>:</a:t>
            </a:r>
            <a:endParaRPr lang="en-US" dirty="0"/>
          </a:p>
          <a:p>
            <a:r>
              <a:rPr lang="en-US" b="1" dirty="0"/>
              <a:t>Brain Pop--Atoms </a:t>
            </a:r>
            <a:r>
              <a:rPr lang="en-US" dirty="0"/>
              <a:t/>
            </a:r>
            <a:br>
              <a:rPr lang="en-US" dirty="0"/>
            </a:br>
            <a:r>
              <a:rPr lang="en-US" b="1" u="sng" dirty="0">
                <a:hlinkClick r:id="rId2"/>
              </a:rPr>
              <a:t>http://www.brainpop.com/science/matterandchemistry/atoms</a:t>
            </a:r>
            <a:r>
              <a:rPr lang="en-US" b="1" u="sng" dirty="0" smtClean="0">
                <a:hlinkClick r:id="rId2"/>
              </a:rPr>
              <a:t>/</a:t>
            </a:r>
            <a:r>
              <a:rPr lang="en-US" dirty="0"/>
              <a:t> </a:t>
            </a:r>
            <a:br>
              <a:rPr lang="en-US" dirty="0"/>
            </a:br>
            <a:r>
              <a:rPr lang="en-US" dirty="0"/>
              <a:t/>
            </a:r>
            <a:br>
              <a:rPr lang="en-US" dirty="0"/>
            </a:br>
            <a:r>
              <a:rPr lang="en-US" b="1" dirty="0"/>
              <a:t>Brain Pop--Atomic Model</a:t>
            </a:r>
            <a:r>
              <a:rPr lang="en-US" dirty="0"/>
              <a:t/>
            </a:r>
            <a:br>
              <a:rPr lang="en-US" dirty="0"/>
            </a:br>
            <a:r>
              <a:rPr lang="en-US" b="1" u="sng" dirty="0">
                <a:hlinkClick r:id="rId3"/>
              </a:rPr>
              <a:t>http://www.brainpop.com/science/matterandchemistry/atomicmodel/</a:t>
            </a:r>
            <a:r>
              <a:rPr lang="en-US" dirty="0"/>
              <a:t/>
            </a:r>
            <a:br>
              <a:rPr lang="en-US" dirty="0"/>
            </a:br>
            <a:r>
              <a:rPr lang="en-US" dirty="0"/>
              <a:t> </a:t>
            </a:r>
          </a:p>
          <a:p>
            <a:r>
              <a:rPr lang="en-US" b="1" dirty="0"/>
              <a:t>Brain Pop Experiment—Build Your Own Carbon Atom</a:t>
            </a:r>
            <a:endParaRPr lang="en-US" dirty="0"/>
          </a:p>
          <a:p>
            <a:r>
              <a:rPr lang="en-US" u="sng" dirty="0">
                <a:hlinkClick r:id="rId4"/>
              </a:rPr>
              <a:t>http://www.brainpop.com/science/matterandchemistry/atoms/experiment/</a:t>
            </a:r>
            <a:endParaRPr lang="en-US" dirty="0"/>
          </a:p>
          <a:p>
            <a:r>
              <a:rPr lang="en-US" dirty="0"/>
              <a:t/>
            </a:r>
            <a:br>
              <a:rPr lang="en-US" dirty="0"/>
            </a:br>
            <a:r>
              <a:rPr lang="en-US" b="1" dirty="0"/>
              <a:t>NOVA </a:t>
            </a:r>
            <a:r>
              <a:rPr lang="en-US" b="1" dirty="0" smtClean="0"/>
              <a:t> Science :  Quarks—Inside the</a:t>
            </a:r>
            <a:r>
              <a:rPr lang="en-US" b="1" dirty="0"/>
              <a:t> </a:t>
            </a:r>
            <a:r>
              <a:rPr lang="en-US" b="1" dirty="0" smtClean="0"/>
              <a:t>Atom (2:55 </a:t>
            </a:r>
            <a:r>
              <a:rPr lang="en-US" b="1" dirty="0"/>
              <a:t>minutes) </a:t>
            </a:r>
            <a:r>
              <a:rPr lang="en-US" dirty="0"/>
              <a:t/>
            </a:r>
            <a:br>
              <a:rPr lang="en-US" dirty="0"/>
            </a:br>
            <a:r>
              <a:rPr lang="en-US" b="1" u="sng" dirty="0">
                <a:hlinkClick r:id="rId5"/>
              </a:rPr>
              <a:t>http://www.teachersdomain.org/asset/phy03_vid_quark</a:t>
            </a:r>
            <a:r>
              <a:rPr lang="en-US" b="1" u="sng" dirty="0" smtClean="0">
                <a:hlinkClick r:id="rId5"/>
              </a:rPr>
              <a:t>/</a:t>
            </a:r>
            <a:endParaRPr lang="en-US" b="1" u="sng" dirty="0" smtClean="0"/>
          </a:p>
          <a:p>
            <a:r>
              <a:rPr lang="en-US" dirty="0" smtClean="0"/>
              <a:t>This video presents the </a:t>
            </a:r>
            <a:r>
              <a:rPr lang="en-US" dirty="0"/>
              <a:t>modern version of the </a:t>
            </a:r>
            <a:r>
              <a:rPr lang="en-US" dirty="0" smtClean="0"/>
              <a:t>atom (including quarks) in a way students </a:t>
            </a:r>
            <a:r>
              <a:rPr lang="en-US" dirty="0"/>
              <a:t>will understand.</a:t>
            </a:r>
            <a:br>
              <a:rPr lang="en-US" dirty="0"/>
            </a:br>
            <a:endParaRPr lang="en-US" dirty="0"/>
          </a:p>
          <a:p>
            <a:r>
              <a:rPr lang="en-US" b="1" dirty="0"/>
              <a:t>PBS Teachers Domain: </a:t>
            </a:r>
            <a:r>
              <a:rPr lang="en-US" b="1" dirty="0" smtClean="0"/>
              <a:t> Tutorial: The </a:t>
            </a:r>
            <a:r>
              <a:rPr lang="en-US" b="1" dirty="0"/>
              <a:t>Atom</a:t>
            </a:r>
            <a:r>
              <a:rPr lang="en-US" dirty="0"/>
              <a:t/>
            </a:r>
            <a:br>
              <a:rPr lang="en-US" dirty="0"/>
            </a:br>
            <a:r>
              <a:rPr lang="en-US" u="sng" dirty="0">
                <a:hlinkClick r:id="rId6"/>
              </a:rPr>
              <a:t>http://www.teachersdomain.org/asset/lsps07_int_theatom/</a:t>
            </a:r>
            <a:endParaRPr lang="en-US" dirty="0"/>
          </a:p>
          <a:p>
            <a:r>
              <a:rPr lang="en-US" dirty="0"/>
              <a:t>This site is an interactive tutorial with matching quiz afterwards.</a:t>
            </a:r>
          </a:p>
          <a:p>
            <a:r>
              <a:rPr lang="en-US" dirty="0"/>
              <a:t> </a:t>
            </a:r>
          </a:p>
          <a:p>
            <a:r>
              <a:rPr lang="en-US" b="1" dirty="0" err="1"/>
              <a:t>Cernland</a:t>
            </a:r>
            <a:endParaRPr lang="en-US" dirty="0"/>
          </a:p>
          <a:p>
            <a:r>
              <a:rPr lang="en-US" u="sng" dirty="0">
                <a:hlinkClick r:id="rId7"/>
              </a:rPr>
              <a:t>http://www.cernland.net/</a:t>
            </a:r>
            <a:endParaRPr lang="en-US" dirty="0"/>
          </a:p>
          <a:p>
            <a:r>
              <a:rPr lang="en-US" dirty="0"/>
              <a:t>For those who complete their work or need more, here is a page full of more relevant games and learning activities.</a:t>
            </a:r>
          </a:p>
          <a:p>
            <a:endParaRPr lang="en-US" dirty="0"/>
          </a:p>
        </p:txBody>
      </p:sp>
    </p:spTree>
    <p:extLst>
      <p:ext uri="{BB962C8B-B14F-4D97-AF65-F5344CB8AC3E}">
        <p14:creationId xmlns:p14="http://schemas.microsoft.com/office/powerpoint/2010/main" val="3293223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r>
              <a:rPr lang="en-US" b="1" dirty="0"/>
              <a:t>TIME NEEDED:  </a:t>
            </a:r>
            <a:r>
              <a:rPr lang="en-US" dirty="0"/>
              <a:t>1-2 class periods of 45-60 minutes</a:t>
            </a:r>
            <a:r>
              <a:rPr lang="en-US" b="1" dirty="0"/>
              <a:t> </a:t>
            </a:r>
            <a:endParaRPr lang="en-US" dirty="0"/>
          </a:p>
          <a:p>
            <a:r>
              <a:rPr lang="en-US" b="1" dirty="0"/>
              <a:t>ADVANCED PREPARATION:</a:t>
            </a:r>
            <a:r>
              <a:rPr lang="en-US" dirty="0"/>
              <a:t>  1.5-2 hours </a:t>
            </a:r>
          </a:p>
          <a:p>
            <a:pPr marL="109728" indent="0">
              <a:buNone/>
            </a:pPr>
            <a:r>
              <a:rPr lang="en-US" dirty="0"/>
              <a:t/>
            </a:r>
            <a:br>
              <a:rPr lang="en-US" dirty="0"/>
            </a:br>
            <a:r>
              <a:rPr lang="en-US" b="1" dirty="0"/>
              <a:t>MATERIALS NECESSARY:</a:t>
            </a:r>
            <a:endParaRPr lang="en-US" dirty="0"/>
          </a:p>
          <a:p>
            <a:pPr lvl="0"/>
            <a:r>
              <a:rPr lang="en-US" b="1" dirty="0"/>
              <a:t>Interactive whiteboard</a:t>
            </a:r>
            <a:endParaRPr lang="en-US" dirty="0"/>
          </a:p>
          <a:p>
            <a:pPr lvl="0"/>
            <a:r>
              <a:rPr lang="en-US" b="1" dirty="0"/>
              <a:t>Student computers—1 per student/pair/small </a:t>
            </a:r>
            <a:r>
              <a:rPr lang="en-US" b="1" dirty="0" smtClean="0"/>
              <a:t>group</a:t>
            </a:r>
            <a:endParaRPr lang="en-US" dirty="0"/>
          </a:p>
          <a:p>
            <a:pPr lvl="0"/>
            <a:r>
              <a:rPr lang="en-US" b="1" dirty="0" smtClean="0"/>
              <a:t>No bake cookie </a:t>
            </a:r>
            <a:r>
              <a:rPr lang="en-US" b="1" dirty="0"/>
              <a:t>dough</a:t>
            </a:r>
            <a:endParaRPr lang="en-US" dirty="0"/>
          </a:p>
          <a:p>
            <a:pPr lvl="0"/>
            <a:r>
              <a:rPr lang="en-US" b="1" dirty="0" smtClean="0"/>
              <a:t>Food coloring or some other way to distinguish another color</a:t>
            </a:r>
            <a:endParaRPr lang="en-US" dirty="0"/>
          </a:p>
          <a:p>
            <a:pPr lvl="0"/>
            <a:r>
              <a:rPr lang="en-US" b="1" dirty="0"/>
              <a:t>Chocolate chips, </a:t>
            </a:r>
            <a:r>
              <a:rPr lang="en-US" b="1" dirty="0" smtClean="0"/>
              <a:t>Heath bits</a:t>
            </a:r>
            <a:endParaRPr lang="en-US" dirty="0"/>
          </a:p>
          <a:p>
            <a:pPr lvl="0"/>
            <a:r>
              <a:rPr lang="en-US" b="1" dirty="0"/>
              <a:t>Tapioca balls</a:t>
            </a:r>
            <a:endParaRPr lang="en-US" dirty="0"/>
          </a:p>
          <a:p>
            <a:pPr lvl="0"/>
            <a:r>
              <a:rPr lang="en-US" b="1" dirty="0"/>
              <a:t>Clear Plastic Tubing (from hardware store)</a:t>
            </a:r>
            <a:endParaRPr lang="en-US" dirty="0"/>
          </a:p>
          <a:p>
            <a:pPr lvl="0"/>
            <a:r>
              <a:rPr lang="en-US" b="1" dirty="0"/>
              <a:t>Weighted five pound exercise ball</a:t>
            </a:r>
            <a:endParaRPr lang="en-US" dirty="0"/>
          </a:p>
          <a:p>
            <a:pPr lvl="0"/>
            <a:r>
              <a:rPr lang="en-US" b="1" dirty="0"/>
              <a:t>Student </a:t>
            </a:r>
            <a:r>
              <a:rPr lang="en-US" b="1" dirty="0" smtClean="0"/>
              <a:t>Computers</a:t>
            </a:r>
          </a:p>
          <a:p>
            <a:pPr lvl="0"/>
            <a:r>
              <a:rPr lang="en-US" b="1" dirty="0" smtClean="0"/>
              <a:t>Electronic or Hard Copy Handout</a:t>
            </a:r>
            <a:r>
              <a:rPr lang="en-US" b="1" dirty="0"/>
              <a:t>:  Periodic Table of the Elements (Side 1) Periodic Table of the Elements with Pictures (Side 2</a:t>
            </a:r>
            <a:r>
              <a:rPr lang="en-US" b="1" dirty="0" smtClean="0"/>
              <a:t>) </a:t>
            </a:r>
            <a:endParaRPr lang="en-US" dirty="0"/>
          </a:p>
          <a:p>
            <a:pPr lvl="0"/>
            <a:r>
              <a:rPr lang="en-US" b="1" dirty="0"/>
              <a:t>Handout:  Atomic Sketch </a:t>
            </a:r>
            <a:endParaRPr lang="en-US" b="1" dirty="0" smtClean="0"/>
          </a:p>
          <a:p>
            <a:r>
              <a:rPr lang="en-US" b="1" dirty="0" smtClean="0"/>
              <a:t>Performance Task:  </a:t>
            </a:r>
            <a:r>
              <a:rPr lang="en-US" b="1" dirty="0"/>
              <a:t>Atomic Model </a:t>
            </a:r>
            <a:r>
              <a:rPr lang="en-US" b="1" dirty="0" smtClean="0"/>
              <a:t>Homework</a:t>
            </a:r>
            <a:endParaRPr lang="en-US" dirty="0"/>
          </a:p>
          <a:p>
            <a:endParaRPr lang="en-US" dirty="0"/>
          </a:p>
        </p:txBody>
      </p:sp>
      <p:sp>
        <p:nvSpPr>
          <p:cNvPr id="3" name="Title 2"/>
          <p:cNvSpPr>
            <a:spLocks noGrp="1"/>
          </p:cNvSpPr>
          <p:nvPr>
            <p:ph type="title"/>
          </p:nvPr>
        </p:nvSpPr>
        <p:spPr>
          <a:xfrm>
            <a:off x="457200" y="533400"/>
            <a:ext cx="8229600" cy="1143000"/>
          </a:xfrm>
        </p:spPr>
        <p:txBody>
          <a:bodyPr>
            <a:normAutofit fontScale="90000"/>
          </a:bodyPr>
          <a:lstStyle/>
          <a:p>
            <a:pPr algn="ctr"/>
            <a:r>
              <a:rPr lang="en-US" dirty="0">
                <a:effectLst/>
              </a:rPr>
              <a:t>DAY 2: COOKIES, QUARKS, AND ORDERS OF MAGNITUDE</a:t>
            </a:r>
            <a:br>
              <a:rPr lang="en-US" dirty="0">
                <a:effectLst/>
              </a:rPr>
            </a:br>
            <a:endParaRPr lang="en-US" dirty="0"/>
          </a:p>
        </p:txBody>
      </p:sp>
    </p:spTree>
    <p:extLst>
      <p:ext uri="{BB962C8B-B14F-4D97-AF65-F5344CB8AC3E}">
        <p14:creationId xmlns:p14="http://schemas.microsoft.com/office/powerpoint/2010/main" val="13515943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143000" y="1371600"/>
            <a:ext cx="6840325" cy="3009743"/>
          </a:xfrm>
          <a:prstGeom prst="rect">
            <a:avLst/>
          </a:prstGeom>
          <a:noFill/>
          <a:ln w="9525">
            <a:noFill/>
            <a:miter lim="800000"/>
            <a:headEnd/>
            <a:tailEnd/>
          </a:ln>
        </p:spPr>
      </p:pic>
      <p:sp>
        <p:nvSpPr>
          <p:cNvPr id="3" name="Title 2"/>
          <p:cNvSpPr>
            <a:spLocks noGrp="1"/>
          </p:cNvSpPr>
          <p:nvPr>
            <p:ph type="title"/>
          </p:nvPr>
        </p:nvSpPr>
        <p:spPr/>
        <p:txBody>
          <a:bodyPr/>
          <a:lstStyle/>
          <a:p>
            <a:pPr algn="ctr"/>
            <a:r>
              <a:rPr lang="en-US" dirty="0" smtClean="0"/>
              <a:t>Introducing Quarks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112426962"/>
              </p:ext>
            </p:extLst>
          </p:nvPr>
        </p:nvGraphicFramePr>
        <p:xfrm>
          <a:off x="1676400" y="4495800"/>
          <a:ext cx="6629400" cy="304800"/>
        </p:xfrm>
        <a:graphic>
          <a:graphicData uri="http://schemas.openxmlformats.org/drawingml/2006/table">
            <a:tbl>
              <a:tblPr/>
              <a:tblGrid>
                <a:gridCol w="6629400"/>
              </a:tblGrid>
              <a:tr h="0">
                <a:tc>
                  <a:txBody>
                    <a:bodyPr/>
                    <a:lstStyle/>
                    <a:p>
                      <a:r>
                        <a:rPr lang="en-US" sz="1400" dirty="0"/>
                        <a:t>Diagram </a:t>
                      </a:r>
                      <a:r>
                        <a:rPr lang="en-US" sz="1400" dirty="0" smtClean="0"/>
                        <a:t>from:</a:t>
                      </a:r>
                      <a:r>
                        <a:rPr lang="en-US" sz="1400" baseline="0" dirty="0" smtClean="0"/>
                        <a:t> </a:t>
                      </a:r>
                      <a:r>
                        <a:rPr lang="en-US" sz="1400" dirty="0" smtClean="0"/>
                        <a:t>https</a:t>
                      </a:r>
                      <a:r>
                        <a:rPr lang="en-US" sz="1400" dirty="0"/>
                        <a:t>://community.emc.com/people/ble/blog/2011/11</a:t>
                      </a:r>
                    </a:p>
                  </a:txBody>
                  <a:tcPr anchor="ctr">
                    <a:lnL>
                      <a:noFill/>
                    </a:lnL>
                    <a:lnR>
                      <a:noFill/>
                    </a:lnR>
                    <a:lnT>
                      <a:noFill/>
                    </a:lnT>
                    <a:lnB>
                      <a:noFill/>
                    </a:lnB>
                  </a:tcPr>
                </a:tc>
              </a:tr>
            </a:tbl>
          </a:graphicData>
        </a:graphic>
      </p:graphicFrame>
      <p:sp>
        <p:nvSpPr>
          <p:cNvPr id="2" name="TextBox 1"/>
          <p:cNvSpPr txBox="1"/>
          <p:nvPr/>
        </p:nvSpPr>
        <p:spPr>
          <a:xfrm>
            <a:off x="1371600" y="5257800"/>
            <a:ext cx="6662401" cy="923330"/>
          </a:xfrm>
          <a:prstGeom prst="rect">
            <a:avLst/>
          </a:prstGeom>
          <a:noFill/>
        </p:spPr>
        <p:txBody>
          <a:bodyPr wrap="none" rtlCol="0">
            <a:spAutoFit/>
          </a:bodyPr>
          <a:lstStyle/>
          <a:p>
            <a:r>
              <a:rPr lang="en-US" dirty="0" smtClean="0">
                <a:hlinkClick r:id="rId3"/>
              </a:rPr>
              <a:t>Inside the Atom from NOVA via Teachers Domain</a:t>
            </a:r>
            <a:r>
              <a:rPr lang="en-US" dirty="0" smtClean="0"/>
              <a:t>:</a:t>
            </a:r>
          </a:p>
          <a:p>
            <a:r>
              <a:rPr lang="en-US" dirty="0">
                <a:hlinkClick r:id="rId3"/>
              </a:rPr>
              <a:t>http://www.teachersdomain.org/asset/phy03_vid_quark</a:t>
            </a:r>
            <a:r>
              <a:rPr lang="en-US" dirty="0" smtClean="0">
                <a:hlinkClick r:id="rId3"/>
              </a:rPr>
              <a:t>/</a:t>
            </a:r>
            <a:endParaRPr lang="en-US" dirty="0" smtClean="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4525963"/>
          </a:xfrm>
        </p:spPr>
        <p:txBody>
          <a:bodyPr/>
          <a:lstStyle/>
          <a:p>
            <a:pPr>
              <a:buNone/>
            </a:pPr>
            <a:r>
              <a:rPr lang="en-US" sz="1400" u="sng" dirty="0">
                <a:hlinkClick r:id="rId3"/>
              </a:rPr>
              <a:t>http://htwins.net/scale2/?bordercolor=white</a:t>
            </a:r>
            <a:endParaRPr lang="en-US" sz="1400" u="sng" dirty="0"/>
          </a:p>
          <a:p>
            <a:pPr>
              <a:buNone/>
            </a:pPr>
            <a:r>
              <a:rPr lang="en-US" sz="1400" dirty="0" smtClean="0"/>
              <a:t>This is a great interactive that really engages students.  It is useful to demonstrate</a:t>
            </a:r>
          </a:p>
          <a:p>
            <a:pPr>
              <a:buNone/>
            </a:pPr>
            <a:r>
              <a:rPr lang="en-US" sz="1400" dirty="0" smtClean="0"/>
              <a:t>exponential notation with both negative and positive numbers (from the subatomic</a:t>
            </a:r>
          </a:p>
          <a:p>
            <a:pPr>
              <a:buNone/>
            </a:pPr>
            <a:r>
              <a:rPr lang="en-US" sz="1400" dirty="0" smtClean="0"/>
              <a:t>world to the outer reaches of our known universe.)  Before watching, guide students in vocabulary they should be watching for to focus them:  helium atom, helium nucleus, proton, neutron, up quark, down quark.</a:t>
            </a:r>
            <a:endParaRPr lang="en-US" dirty="0"/>
          </a:p>
        </p:txBody>
      </p:sp>
      <p:sp>
        <p:nvSpPr>
          <p:cNvPr id="3" name="Title 2"/>
          <p:cNvSpPr>
            <a:spLocks noGrp="1"/>
          </p:cNvSpPr>
          <p:nvPr>
            <p:ph type="title"/>
          </p:nvPr>
        </p:nvSpPr>
        <p:spPr>
          <a:xfrm>
            <a:off x="457200" y="274638"/>
            <a:ext cx="8229600" cy="715962"/>
          </a:xfrm>
        </p:spPr>
        <p:txBody>
          <a:bodyPr>
            <a:normAutofit fontScale="90000"/>
          </a:bodyPr>
          <a:lstStyle/>
          <a:p>
            <a:pPr algn="ctr"/>
            <a:r>
              <a:rPr lang="en-US" dirty="0" smtClean="0">
                <a:hlinkClick r:id="rId3"/>
              </a:rPr>
              <a:t>Scales of the Universe</a:t>
            </a:r>
            <a:endParaRPr lang="en-US" dirty="0"/>
          </a:p>
        </p:txBody>
      </p:sp>
      <p:pic>
        <p:nvPicPr>
          <p:cNvPr id="5" name="VID00251.AVI">
            <a:hlinkClick r:id="" action="ppaction://media"/>
          </p:cNvPr>
          <p:cNvPicPr>
            <a:picLocks noRot="1" noChangeAspect="1"/>
          </p:cNvPicPr>
          <p:nvPr>
            <a:videoFile r:link="rId1"/>
          </p:nvPr>
        </p:nvPicPr>
        <p:blipFill>
          <a:blip r:embed="rId4" cstate="print"/>
          <a:stretch>
            <a:fillRect/>
          </a:stretch>
        </p:blipFill>
        <p:spPr>
          <a:xfrm>
            <a:off x="1371600" y="2590800"/>
            <a:ext cx="5334000" cy="4000500"/>
          </a:xfrm>
          <a:prstGeom prst="rect">
            <a:avLst/>
          </a:prstGeom>
        </p:spPr>
      </p:pic>
    </p:spTree>
    <p:extLst>
      <p:ext uri="{BB962C8B-B14F-4D97-AF65-F5344CB8AC3E}">
        <p14:creationId xmlns:p14="http://schemas.microsoft.com/office/powerpoint/2010/main" val="22978559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quark_9k_380_238.jpg"/>
          <p:cNvPicPr>
            <a:picLocks noGrp="1" noChangeAspect="1"/>
          </p:cNvPicPr>
          <p:nvPr>
            <p:ph idx="1"/>
          </p:nvPr>
        </p:nvPicPr>
        <p:blipFill>
          <a:blip r:embed="rId2" cstate="print"/>
          <a:stretch>
            <a:fillRect/>
          </a:stretch>
        </p:blipFill>
        <p:spPr>
          <a:xfrm>
            <a:off x="1781175" y="1447800"/>
            <a:ext cx="5257800" cy="3293043"/>
          </a:xfrm>
        </p:spPr>
      </p:pic>
      <p:sp>
        <p:nvSpPr>
          <p:cNvPr id="3" name="Title 2"/>
          <p:cNvSpPr>
            <a:spLocks noGrp="1"/>
          </p:cNvSpPr>
          <p:nvPr>
            <p:ph type="title"/>
          </p:nvPr>
        </p:nvSpPr>
        <p:spPr/>
        <p:txBody>
          <a:bodyPr>
            <a:normAutofit fontScale="90000"/>
          </a:bodyPr>
          <a:lstStyle/>
          <a:p>
            <a:r>
              <a:rPr lang="en-US" dirty="0" smtClean="0"/>
              <a:t>Each Proton/Neutron has 3 Quarks</a:t>
            </a:r>
            <a:endParaRPr lang="en-US" dirty="0"/>
          </a:p>
        </p:txBody>
      </p:sp>
      <p:sp>
        <p:nvSpPr>
          <p:cNvPr id="5" name="TextBox 4"/>
          <p:cNvSpPr txBox="1"/>
          <p:nvPr/>
        </p:nvSpPr>
        <p:spPr>
          <a:xfrm>
            <a:off x="1981200" y="5791200"/>
            <a:ext cx="3575018" cy="276999"/>
          </a:xfrm>
          <a:prstGeom prst="rect">
            <a:avLst/>
          </a:prstGeom>
          <a:noFill/>
        </p:spPr>
        <p:txBody>
          <a:bodyPr wrap="none" rtlCol="0">
            <a:spAutoFit/>
          </a:bodyPr>
          <a:lstStyle/>
          <a:p>
            <a:r>
              <a:rPr lang="en-US" sz="1200" dirty="0" smtClean="0"/>
              <a:t>http://www.sr.bham.ac.uk/xmm/atom1.html</a:t>
            </a:r>
            <a:endParaRPr lang="en-US" sz="1200" dirty="0"/>
          </a:p>
        </p:txBody>
      </p:sp>
      <p:sp>
        <p:nvSpPr>
          <p:cNvPr id="6" name="TextBox 5"/>
          <p:cNvSpPr txBox="1"/>
          <p:nvPr/>
        </p:nvSpPr>
        <p:spPr>
          <a:xfrm>
            <a:off x="1646102" y="5257800"/>
            <a:ext cx="2456588" cy="381000"/>
          </a:xfrm>
          <a:prstGeom prst="rect">
            <a:avLst/>
          </a:prstGeom>
          <a:noFill/>
        </p:spPr>
        <p:txBody>
          <a:bodyPr wrap="square" rtlCol="0">
            <a:spAutoFit/>
          </a:bodyPr>
          <a:lstStyle/>
          <a:p>
            <a:endParaRPr lang="en-US" dirty="0"/>
          </a:p>
        </p:txBody>
      </p:sp>
      <p:sp>
        <p:nvSpPr>
          <p:cNvPr id="7" name="TextBox 6"/>
          <p:cNvSpPr txBox="1"/>
          <p:nvPr/>
        </p:nvSpPr>
        <p:spPr>
          <a:xfrm>
            <a:off x="-19050" y="1600199"/>
            <a:ext cx="1828800" cy="1200329"/>
          </a:xfrm>
          <a:prstGeom prst="rect">
            <a:avLst/>
          </a:prstGeom>
          <a:noFill/>
        </p:spPr>
        <p:txBody>
          <a:bodyPr wrap="square" rtlCol="0">
            <a:spAutoFit/>
          </a:bodyPr>
          <a:lstStyle/>
          <a:p>
            <a:pPr algn="ctr"/>
            <a:r>
              <a:rPr lang="en-US" dirty="0" smtClean="0"/>
              <a:t>Proton=</a:t>
            </a:r>
            <a:br>
              <a:rPr lang="en-US" dirty="0" smtClean="0"/>
            </a:br>
            <a:r>
              <a:rPr lang="en-US" dirty="0" smtClean="0"/>
              <a:t>2 up quarks and </a:t>
            </a:r>
            <a:br>
              <a:rPr lang="en-US" dirty="0" smtClean="0"/>
            </a:br>
            <a:r>
              <a:rPr lang="en-US" dirty="0" smtClean="0"/>
              <a:t>1 down quark</a:t>
            </a:r>
            <a:endParaRPr lang="en-US" dirty="0"/>
          </a:p>
        </p:txBody>
      </p:sp>
      <p:sp>
        <p:nvSpPr>
          <p:cNvPr id="8" name="Rectangle 7"/>
          <p:cNvSpPr/>
          <p:nvPr/>
        </p:nvSpPr>
        <p:spPr>
          <a:xfrm>
            <a:off x="7010400" y="1524000"/>
            <a:ext cx="1981200" cy="1200329"/>
          </a:xfrm>
          <a:prstGeom prst="rect">
            <a:avLst/>
          </a:prstGeom>
        </p:spPr>
        <p:txBody>
          <a:bodyPr wrap="square">
            <a:spAutoFit/>
          </a:bodyPr>
          <a:lstStyle/>
          <a:p>
            <a:pPr algn="ctr"/>
            <a:r>
              <a:rPr lang="en-US" dirty="0" smtClean="0"/>
              <a:t>Neutron</a:t>
            </a:r>
            <a:r>
              <a:rPr lang="en-US" dirty="0"/>
              <a:t>=</a:t>
            </a:r>
            <a:br>
              <a:rPr lang="en-US" dirty="0"/>
            </a:br>
            <a:r>
              <a:rPr lang="en-US" dirty="0"/>
              <a:t>2 </a:t>
            </a:r>
            <a:r>
              <a:rPr lang="en-US" dirty="0" smtClean="0"/>
              <a:t>down </a:t>
            </a:r>
            <a:r>
              <a:rPr lang="en-US" dirty="0"/>
              <a:t>quarks and </a:t>
            </a:r>
            <a:br>
              <a:rPr lang="en-US" dirty="0"/>
            </a:br>
            <a:r>
              <a:rPr lang="en-US" dirty="0"/>
              <a:t>1 </a:t>
            </a:r>
            <a:r>
              <a:rPr lang="en-US" dirty="0" smtClean="0"/>
              <a:t>up </a:t>
            </a:r>
            <a:r>
              <a:rPr lang="en-US" dirty="0"/>
              <a:t>quark</a:t>
            </a:r>
          </a:p>
        </p:txBody>
      </p:sp>
      <p:sp>
        <p:nvSpPr>
          <p:cNvPr id="9" name="TextBox 8"/>
          <p:cNvSpPr txBox="1"/>
          <p:nvPr/>
        </p:nvSpPr>
        <p:spPr>
          <a:xfrm>
            <a:off x="1762125" y="4888468"/>
            <a:ext cx="5248275" cy="923330"/>
          </a:xfrm>
          <a:prstGeom prst="rect">
            <a:avLst/>
          </a:prstGeom>
          <a:noFill/>
        </p:spPr>
        <p:txBody>
          <a:bodyPr wrap="square" rtlCol="0">
            <a:spAutoFit/>
          </a:bodyPr>
          <a:lstStyle/>
          <a:p>
            <a:r>
              <a:rPr lang="en-US" dirty="0" smtClean="0"/>
              <a:t>Up Quarks have a positive charge of +2/3  </a:t>
            </a:r>
          </a:p>
          <a:p>
            <a:endParaRPr lang="en-US" dirty="0" smtClean="0"/>
          </a:p>
          <a:p>
            <a:r>
              <a:rPr lang="en-US" dirty="0" smtClean="0"/>
              <a:t>Down Quarks have a negative charge of -1/3</a:t>
            </a:r>
            <a:endParaRPr lang="en-US" dirty="0"/>
          </a:p>
        </p:txBody>
      </p:sp>
      <p:sp>
        <p:nvSpPr>
          <p:cNvPr id="10" name="TextBox 9"/>
          <p:cNvSpPr txBox="1"/>
          <p:nvPr/>
        </p:nvSpPr>
        <p:spPr>
          <a:xfrm>
            <a:off x="304800" y="3886200"/>
            <a:ext cx="1219200" cy="369332"/>
          </a:xfrm>
          <a:prstGeom prst="rect">
            <a:avLst/>
          </a:prstGeom>
          <a:no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143000"/>
            <a:ext cx="4038600" cy="4864291"/>
          </a:xfrm>
        </p:spPr>
        <p:txBody>
          <a:bodyPr>
            <a:normAutofit fontScale="55000" lnSpcReduction="20000"/>
          </a:bodyPr>
          <a:lstStyle/>
          <a:p>
            <a:r>
              <a:rPr lang="en-US" sz="3600" dirty="0" smtClean="0"/>
              <a:t>Formerly the </a:t>
            </a:r>
            <a:r>
              <a:rPr lang="en-US" sz="3600" dirty="0" err="1" smtClean="0"/>
              <a:t>Homestake</a:t>
            </a:r>
            <a:r>
              <a:rPr lang="en-US" sz="3600" dirty="0" smtClean="0"/>
              <a:t> Gold Mine in Lead, SD</a:t>
            </a:r>
            <a:br>
              <a:rPr lang="en-US" sz="3600" dirty="0" smtClean="0"/>
            </a:br>
            <a:r>
              <a:rPr lang="en-US" sz="3600" dirty="0" smtClean="0"/>
              <a:t>(45 minutes from Rapid City)</a:t>
            </a:r>
            <a:br>
              <a:rPr lang="en-US" sz="3600" dirty="0" smtClean="0"/>
            </a:br>
            <a:endParaRPr lang="en-US" sz="3600" dirty="0" smtClean="0"/>
          </a:p>
          <a:p>
            <a:r>
              <a:rPr lang="en-US" sz="3600" dirty="0" smtClean="0"/>
              <a:t>Installing large detectors at depth of 1 mile underground </a:t>
            </a:r>
            <a:br>
              <a:rPr lang="en-US" sz="3600" dirty="0" smtClean="0"/>
            </a:br>
            <a:endParaRPr lang="en-US" sz="3600" dirty="0" smtClean="0"/>
          </a:p>
          <a:p>
            <a:r>
              <a:rPr lang="en-US" sz="3600" dirty="0" smtClean="0"/>
              <a:t>Advance understanding of structure, history, and fate of universe</a:t>
            </a:r>
            <a:br>
              <a:rPr lang="en-US" sz="3600" dirty="0" smtClean="0"/>
            </a:br>
            <a:endParaRPr lang="en-US" sz="3600" dirty="0" smtClean="0"/>
          </a:p>
          <a:p>
            <a:r>
              <a:rPr lang="en-US" sz="3600" dirty="0" smtClean="0"/>
              <a:t>Outreach with regional educators  exploring ways to inspire students in area of STEM through exciting science in their backyard</a:t>
            </a:r>
          </a:p>
          <a:p>
            <a:pPr>
              <a:buNone/>
            </a:pPr>
            <a:endParaRPr lang="en-US" sz="3600"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1066800"/>
            <a:ext cx="4038600" cy="2682353"/>
          </a:xfrm>
          <a:prstGeom prst="rect">
            <a:avLst/>
          </a:prstGeom>
          <a:ln w="88900" cap="sq" cmpd="thickThin">
            <a:solidFill>
              <a:srgbClr val="000000"/>
            </a:solidFill>
            <a:prstDash val="solid"/>
            <a:miter lim="800000"/>
          </a:ln>
          <a:effectLst>
            <a:innerShdw blurRad="76200">
              <a:srgbClr val="000000"/>
            </a:innerShdw>
          </a:effectLst>
        </p:spPr>
      </p:pic>
      <p:sp>
        <p:nvSpPr>
          <p:cNvPr id="3" name="Title 2"/>
          <p:cNvSpPr>
            <a:spLocks noGrp="1"/>
          </p:cNvSpPr>
          <p:nvPr>
            <p:ph type="title"/>
          </p:nvPr>
        </p:nvSpPr>
        <p:spPr/>
        <p:txBody>
          <a:bodyPr>
            <a:normAutofit/>
          </a:bodyPr>
          <a:lstStyle/>
          <a:p>
            <a:pPr algn="ctr"/>
            <a:r>
              <a:rPr lang="en-US" sz="3200" dirty="0" smtClean="0"/>
              <a:t>Sanford Underground Research Facility</a:t>
            </a:r>
            <a:endParaRPr lang="en-US" sz="3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4013580"/>
            <a:ext cx="4038600" cy="268235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Math and Science</a:t>
            </a:r>
            <a:endParaRPr lang="en-US" dirty="0"/>
          </a:p>
        </p:txBody>
      </p:sp>
      <p:pic>
        <p:nvPicPr>
          <p:cNvPr id="4" name="Content Placeholder 3" descr="quark_9k_380_238.jpg"/>
          <p:cNvPicPr>
            <a:picLocks noGrp="1" noChangeAspect="1"/>
          </p:cNvPicPr>
          <p:nvPr>
            <p:ph idx="1"/>
          </p:nvPr>
        </p:nvPicPr>
        <p:blipFill>
          <a:blip r:embed="rId2" cstate="print"/>
          <a:stretch>
            <a:fillRect/>
          </a:stretch>
        </p:blipFill>
        <p:spPr>
          <a:xfrm>
            <a:off x="1905000" y="1447800"/>
            <a:ext cx="5109882" cy="3200400"/>
          </a:xfrm>
        </p:spPr>
      </p:pic>
      <p:sp>
        <p:nvSpPr>
          <p:cNvPr id="5" name="TextBox 4"/>
          <p:cNvSpPr txBox="1"/>
          <p:nvPr/>
        </p:nvSpPr>
        <p:spPr>
          <a:xfrm>
            <a:off x="80300" y="4724400"/>
            <a:ext cx="9063700" cy="1200329"/>
          </a:xfrm>
          <a:prstGeom prst="rect">
            <a:avLst/>
          </a:prstGeom>
          <a:noFill/>
        </p:spPr>
        <p:txBody>
          <a:bodyPr wrap="none" rtlCol="0">
            <a:spAutoFit/>
          </a:bodyPr>
          <a:lstStyle/>
          <a:p>
            <a:r>
              <a:rPr lang="en-US" sz="2400" dirty="0" smtClean="0"/>
              <a:t>Proton Charge:  +2/3 + 2/3 – 1/3 =  +1 (positive charge)</a:t>
            </a:r>
          </a:p>
          <a:p>
            <a:endParaRPr lang="en-US" sz="2400" dirty="0" smtClean="0"/>
          </a:p>
          <a:p>
            <a:r>
              <a:rPr lang="en-US" sz="2400" dirty="0" smtClean="0"/>
              <a:t>Neutron Charge:  -1/3 -1/3 + 2/3 = 0 (no charge; neutral)</a:t>
            </a:r>
            <a:endParaRPr lang="en-US" sz="2400" dirty="0"/>
          </a:p>
        </p:txBody>
      </p:sp>
      <p:sp>
        <p:nvSpPr>
          <p:cNvPr id="2" name="TextBox 1"/>
          <p:cNvSpPr txBox="1"/>
          <p:nvPr/>
        </p:nvSpPr>
        <p:spPr>
          <a:xfrm>
            <a:off x="2286000" y="6063734"/>
            <a:ext cx="5719836" cy="369332"/>
          </a:xfrm>
          <a:prstGeom prst="rect">
            <a:avLst/>
          </a:prstGeom>
          <a:noFill/>
        </p:spPr>
        <p:txBody>
          <a:bodyPr wrap="none" rtlCol="0">
            <a:spAutoFit/>
          </a:bodyPr>
          <a:lstStyle/>
          <a:p>
            <a:r>
              <a:rPr lang="en-US" dirty="0" smtClean="0"/>
              <a:t>CCSS Math Standards involve more fraction work!</a:t>
            </a:r>
            <a:endParaRPr lang="en-US" dirty="0"/>
          </a:p>
        </p:txBody>
      </p:sp>
    </p:spTree>
    <p:extLst>
      <p:ext uri="{BB962C8B-B14F-4D97-AF65-F5344CB8AC3E}">
        <p14:creationId xmlns:p14="http://schemas.microsoft.com/office/powerpoint/2010/main" val="13639974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9200" y="1676400"/>
            <a:ext cx="6815711" cy="452596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Title 2"/>
          <p:cNvSpPr>
            <a:spLocks noGrp="1"/>
          </p:cNvSpPr>
          <p:nvPr>
            <p:ph type="title"/>
          </p:nvPr>
        </p:nvSpPr>
        <p:spPr>
          <a:xfrm>
            <a:off x="457200" y="457200"/>
            <a:ext cx="8229600" cy="1143000"/>
          </a:xfrm>
        </p:spPr>
        <p:txBody>
          <a:bodyPr>
            <a:normAutofit fontScale="90000"/>
          </a:bodyPr>
          <a:lstStyle/>
          <a:p>
            <a:pPr algn="ctr"/>
            <a:r>
              <a:rPr lang="en-US" dirty="0" smtClean="0"/>
              <a:t>Modeling Quarks with </a:t>
            </a:r>
            <a:br>
              <a:rPr lang="en-US" dirty="0" smtClean="0"/>
            </a:br>
            <a:r>
              <a:rPr lang="en-US" dirty="0" smtClean="0"/>
              <a:t>No Bake Cookies</a:t>
            </a:r>
            <a:endParaRPr lang="en-US" dirty="0"/>
          </a:p>
        </p:txBody>
      </p:sp>
    </p:spTree>
    <p:extLst>
      <p:ext uri="{BB962C8B-B14F-4D97-AF65-F5344CB8AC3E}">
        <p14:creationId xmlns:p14="http://schemas.microsoft.com/office/powerpoint/2010/main" val="26001067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402742"/>
            <a:ext cx="4038600" cy="2682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402742"/>
            <a:ext cx="4038600" cy="2682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itle 3"/>
          <p:cNvSpPr>
            <a:spLocks noGrp="1"/>
          </p:cNvSpPr>
          <p:nvPr>
            <p:ph type="title"/>
          </p:nvPr>
        </p:nvSpPr>
        <p:spPr>
          <a:xfrm>
            <a:off x="533400" y="762000"/>
            <a:ext cx="8229600" cy="1219200"/>
          </a:xfrm>
        </p:spPr>
        <p:txBody>
          <a:bodyPr>
            <a:normAutofit fontScale="90000"/>
          </a:bodyPr>
          <a:lstStyle/>
          <a:p>
            <a:pPr algn="ctr"/>
            <a:r>
              <a:rPr lang="en-US" dirty="0" smtClean="0"/>
              <a:t>Each child “constructs” a proton &amp; neutron containing quarks inside.</a:t>
            </a:r>
            <a:endParaRPr lang="en-US" dirty="0"/>
          </a:p>
        </p:txBody>
      </p:sp>
      <p:sp>
        <p:nvSpPr>
          <p:cNvPr id="9" name="TextBox 8"/>
          <p:cNvSpPr txBox="1"/>
          <p:nvPr/>
        </p:nvSpPr>
        <p:spPr>
          <a:xfrm>
            <a:off x="838199" y="5181600"/>
            <a:ext cx="7659469" cy="646331"/>
          </a:xfrm>
          <a:prstGeom prst="rect">
            <a:avLst/>
          </a:prstGeom>
          <a:noFill/>
        </p:spPr>
        <p:txBody>
          <a:bodyPr wrap="none" rtlCol="0">
            <a:spAutoFit/>
          </a:bodyPr>
          <a:lstStyle/>
          <a:p>
            <a:r>
              <a:rPr lang="en-US" dirty="0" smtClean="0"/>
              <a:t>Mini Chocolate Chips = Up Quarks; (chocolate chips can stand up)</a:t>
            </a:r>
          </a:p>
          <a:p>
            <a:r>
              <a:rPr lang="en-US" dirty="0" smtClean="0"/>
              <a:t>Heath Bits = Down Quarks  (Heath bits fall down)</a:t>
            </a:r>
            <a:endParaRPr lang="en-US" dirty="0"/>
          </a:p>
        </p:txBody>
      </p:sp>
      <p:sp>
        <p:nvSpPr>
          <p:cNvPr id="10" name="TextBox 9"/>
          <p:cNvSpPr txBox="1"/>
          <p:nvPr/>
        </p:nvSpPr>
        <p:spPr>
          <a:xfrm>
            <a:off x="581025" y="1905000"/>
            <a:ext cx="3220753" cy="369332"/>
          </a:xfrm>
          <a:prstGeom prst="rect">
            <a:avLst/>
          </a:prstGeom>
          <a:noFill/>
        </p:spPr>
        <p:txBody>
          <a:bodyPr wrap="none" rtlCol="0">
            <a:spAutoFit/>
          </a:bodyPr>
          <a:lstStyle/>
          <a:p>
            <a:r>
              <a:rPr lang="en-US" dirty="0" smtClean="0"/>
              <a:t>Peanut Butter Ball = Proton</a:t>
            </a:r>
            <a:endParaRPr lang="en-US" dirty="0"/>
          </a:p>
        </p:txBody>
      </p:sp>
      <p:sp>
        <p:nvSpPr>
          <p:cNvPr id="12" name="TextBox 11"/>
          <p:cNvSpPr txBox="1"/>
          <p:nvPr/>
        </p:nvSpPr>
        <p:spPr>
          <a:xfrm>
            <a:off x="4563900" y="1908691"/>
            <a:ext cx="4580100" cy="369332"/>
          </a:xfrm>
          <a:prstGeom prst="rect">
            <a:avLst/>
          </a:prstGeom>
          <a:noFill/>
        </p:spPr>
        <p:txBody>
          <a:bodyPr wrap="none" rtlCol="0">
            <a:spAutoFit/>
          </a:bodyPr>
          <a:lstStyle/>
          <a:p>
            <a:r>
              <a:rPr lang="en-US" dirty="0" smtClean="0"/>
              <a:t>Chocolate Peanut Butter Ball = Neutron</a:t>
            </a:r>
            <a:endParaRPr lang="en-US" dirty="0"/>
          </a:p>
        </p:txBody>
      </p:sp>
      <p:sp>
        <p:nvSpPr>
          <p:cNvPr id="2" name="TextBox 1"/>
          <p:cNvSpPr txBox="1"/>
          <p:nvPr/>
        </p:nvSpPr>
        <p:spPr>
          <a:xfrm>
            <a:off x="3124200" y="5987534"/>
            <a:ext cx="5875326" cy="369332"/>
          </a:xfrm>
          <a:prstGeom prst="rect">
            <a:avLst/>
          </a:prstGeom>
          <a:noFill/>
        </p:spPr>
        <p:txBody>
          <a:bodyPr wrap="none" rtlCol="0">
            <a:spAutoFit/>
          </a:bodyPr>
          <a:lstStyle/>
          <a:p>
            <a:r>
              <a:rPr lang="en-US" dirty="0" smtClean="0"/>
              <a:t>Working with partner, they create “helium nucleus”</a:t>
            </a:r>
            <a:endParaRPr lang="en-US" dirty="0"/>
          </a:p>
        </p:txBody>
      </p:sp>
    </p:spTree>
    <p:extLst>
      <p:ext uri="{BB962C8B-B14F-4D97-AF65-F5344CB8AC3E}">
        <p14:creationId xmlns:p14="http://schemas.microsoft.com/office/powerpoint/2010/main" val="19333579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a:xfrm>
            <a:off x="152400" y="1447800"/>
            <a:ext cx="8382000" cy="4525963"/>
          </a:xfrm>
        </p:spPr>
        <p:txBody>
          <a:bodyPr>
            <a:normAutofit/>
          </a:bodyPr>
          <a:lstStyle/>
          <a:p>
            <a:endParaRPr lang="en-US" dirty="0" smtClean="0"/>
          </a:p>
          <a:p>
            <a:endParaRPr lang="en-US" dirty="0"/>
          </a:p>
          <a:p>
            <a:endParaRPr lang="en-US" dirty="0" smtClean="0"/>
          </a:p>
          <a:p>
            <a:pPr marL="109728" indent="0">
              <a:buNone/>
            </a:pPr>
            <a:endParaRPr lang="en-US" dirty="0"/>
          </a:p>
          <a:p>
            <a:pPr marL="109728" indent="0">
              <a:buNone/>
            </a:pPr>
            <a:r>
              <a:rPr lang="en-US" sz="900" dirty="0" err="1" smtClean="0"/>
              <a:t>Powow</a:t>
            </a:r>
            <a:r>
              <a:rPr lang="en-US" sz="900" dirty="0" smtClean="0"/>
              <a:t> at Michigan Tech </a:t>
            </a:r>
            <a:r>
              <a:rPr lang="en-US" sz="900" u="sng" dirty="0" smtClean="0">
                <a:hlinkClick r:id="rId2"/>
              </a:rPr>
              <a:t>http</a:t>
            </a:r>
            <a:r>
              <a:rPr lang="en-US" sz="900" u="sng" dirty="0">
                <a:hlinkClick r:id="rId2"/>
              </a:rPr>
              <a:t>://www.doe.mtu.edu/international/2007/powwow.html</a:t>
            </a:r>
            <a:r>
              <a:rPr lang="en-US" dirty="0"/>
              <a:t/>
            </a:r>
            <a:br>
              <a:rPr lang="en-US" dirty="0"/>
            </a:br>
            <a:endParaRPr lang="en-US" dirty="0"/>
          </a:p>
        </p:txBody>
      </p:sp>
      <p:sp>
        <p:nvSpPr>
          <p:cNvPr id="12" name="Title 11"/>
          <p:cNvSpPr>
            <a:spLocks noGrp="1"/>
          </p:cNvSpPr>
          <p:nvPr>
            <p:ph type="title"/>
          </p:nvPr>
        </p:nvSpPr>
        <p:spPr>
          <a:xfrm>
            <a:off x="4323080" y="685800"/>
            <a:ext cx="4495800" cy="1143000"/>
          </a:xfrm>
        </p:spPr>
        <p:txBody>
          <a:bodyPr>
            <a:normAutofit fontScale="90000"/>
          </a:bodyPr>
          <a:lstStyle/>
          <a:p>
            <a:pPr algn="ctr"/>
            <a:r>
              <a:rPr lang="en-US" dirty="0" smtClean="0"/>
              <a:t>Demonstrating </a:t>
            </a:r>
            <a:br>
              <a:rPr lang="en-US" dirty="0" smtClean="0"/>
            </a:br>
            <a:r>
              <a:rPr lang="en-US" dirty="0" smtClean="0"/>
              <a:t>the Nucleus &amp; Electrons</a:t>
            </a:r>
            <a:endParaRPr lang="en-US"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980" y="0"/>
            <a:ext cx="4394200" cy="329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4120" y="3605418"/>
            <a:ext cx="3434080" cy="2736960"/>
          </a:xfrm>
          <a:prstGeom prst="rect">
            <a:avLst/>
          </a:prstGeom>
        </p:spPr>
      </p:pic>
      <p:sp>
        <p:nvSpPr>
          <p:cNvPr id="3" name="TextBox 2"/>
          <p:cNvSpPr txBox="1"/>
          <p:nvPr/>
        </p:nvSpPr>
        <p:spPr>
          <a:xfrm>
            <a:off x="157322" y="3542737"/>
            <a:ext cx="4643278" cy="2862322"/>
          </a:xfrm>
          <a:prstGeom prst="rect">
            <a:avLst/>
          </a:prstGeom>
          <a:noFill/>
        </p:spPr>
        <p:txBody>
          <a:bodyPr wrap="square" rtlCol="0">
            <a:spAutoFit/>
          </a:bodyPr>
          <a:lstStyle/>
          <a:p>
            <a:r>
              <a:rPr lang="en-US" dirty="0" smtClean="0"/>
              <a:t>Students view 5 minute Ted Talk:</a:t>
            </a:r>
          </a:p>
          <a:p>
            <a:r>
              <a:rPr lang="en-US" b="1" dirty="0" smtClean="0"/>
              <a:t>Just How Small is an Atom?</a:t>
            </a:r>
          </a:p>
          <a:p>
            <a:r>
              <a:rPr lang="en-US" dirty="0" smtClean="0"/>
              <a:t>Size</a:t>
            </a:r>
            <a:r>
              <a:rPr lang="en-US" dirty="0"/>
              <a:t> </a:t>
            </a:r>
            <a:r>
              <a:rPr lang="en-US" dirty="0" smtClean="0"/>
              <a:t>of the atom and density of the nucleus are put into terms kids </a:t>
            </a:r>
          </a:p>
          <a:p>
            <a:r>
              <a:rPr lang="en-US" dirty="0"/>
              <a:t>u</a:t>
            </a:r>
            <a:r>
              <a:rPr lang="en-US" dirty="0" smtClean="0"/>
              <a:t>nderstand.</a:t>
            </a:r>
          </a:p>
          <a:p>
            <a:endParaRPr lang="en-US" dirty="0"/>
          </a:p>
          <a:p>
            <a:r>
              <a:rPr lang="en-US" dirty="0" smtClean="0"/>
              <a:t>To demonstrate these concepts, use</a:t>
            </a:r>
          </a:p>
          <a:p>
            <a:r>
              <a:rPr lang="en-US" dirty="0" smtClean="0"/>
              <a:t>a weighted ball, plastic tubing, and</a:t>
            </a:r>
          </a:p>
          <a:p>
            <a:r>
              <a:rPr lang="en-US" dirty="0" smtClean="0"/>
              <a:t>tapioca balls.</a:t>
            </a:r>
          </a:p>
          <a:p>
            <a:endParaRPr lang="en-US" dirty="0"/>
          </a:p>
        </p:txBody>
      </p:sp>
    </p:spTree>
    <p:extLst>
      <p:ext uri="{BB962C8B-B14F-4D97-AF65-F5344CB8AC3E}">
        <p14:creationId xmlns:p14="http://schemas.microsoft.com/office/powerpoint/2010/main" val="12785823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Demonstrating Electrons Moving</a:t>
            </a:r>
            <a:br>
              <a:rPr lang="en-US" dirty="0" smtClean="0"/>
            </a:br>
            <a:r>
              <a:rPr lang="en-US" dirty="0" smtClean="0"/>
              <a:t>Around the Nucleus</a:t>
            </a:r>
            <a:endParaRPr lang="en-US" dirty="0"/>
          </a:p>
        </p:txBody>
      </p:sp>
      <p:sp>
        <p:nvSpPr>
          <p:cNvPr id="3" name="Text Placeholder 2"/>
          <p:cNvSpPr>
            <a:spLocks noGrp="1"/>
          </p:cNvSpPr>
          <p:nvPr>
            <p:ph type="body" idx="1"/>
          </p:nvPr>
        </p:nvSpPr>
        <p:spPr>
          <a:xfrm>
            <a:off x="457200" y="4953000"/>
            <a:ext cx="4040188" cy="1524000"/>
          </a:xfrm>
        </p:spPr>
        <p:txBody>
          <a:bodyPr>
            <a:normAutofit fontScale="92500"/>
          </a:bodyPr>
          <a:lstStyle/>
          <a:p>
            <a:r>
              <a:rPr lang="en-US" dirty="0" smtClean="0">
                <a:solidFill>
                  <a:srgbClr val="FFFF00"/>
                </a:solidFill>
              </a:rPr>
              <a:t>Helium Nucleus</a:t>
            </a:r>
            <a:r>
              <a:rPr lang="en-US" dirty="0" smtClean="0"/>
              <a:t>= now represented by the weighted ball (to illustrate density—pass it around)</a:t>
            </a:r>
            <a:endParaRPr lang="en-US" dirty="0"/>
          </a:p>
        </p:txBody>
      </p:sp>
      <p:sp>
        <p:nvSpPr>
          <p:cNvPr id="4" name="Text Placeholder 3"/>
          <p:cNvSpPr>
            <a:spLocks noGrp="1"/>
          </p:cNvSpPr>
          <p:nvPr>
            <p:ph type="body" sz="half" idx="3"/>
          </p:nvPr>
        </p:nvSpPr>
        <p:spPr>
          <a:xfrm>
            <a:off x="4648200" y="4953000"/>
            <a:ext cx="4041775" cy="1524000"/>
          </a:xfrm>
        </p:spPr>
        <p:txBody>
          <a:bodyPr>
            <a:normAutofit fontScale="92500" lnSpcReduction="20000"/>
          </a:bodyPr>
          <a:lstStyle/>
          <a:p>
            <a:r>
              <a:rPr lang="en-US" dirty="0" smtClean="0">
                <a:solidFill>
                  <a:srgbClr val="FFFF00"/>
                </a:solidFill>
              </a:rPr>
              <a:t>Electrons</a:t>
            </a:r>
            <a:r>
              <a:rPr lang="en-US" dirty="0" smtClean="0"/>
              <a:t> = 2 Tapioca Balls in Plastic Tubing Shell</a:t>
            </a:r>
          </a:p>
          <a:p>
            <a:r>
              <a:rPr lang="en-US" dirty="0" smtClean="0"/>
              <a:t>When blown gently, these spin rapidly around in the “shell”.</a:t>
            </a:r>
          </a:p>
        </p:txBody>
      </p:sp>
      <p:pic>
        <p:nvPicPr>
          <p:cNvPr id="7" name="Content Placeholder 6"/>
          <p:cNvPicPr>
            <a:picLocks noGrp="1" noChangeAspect="1"/>
          </p:cNvPicPr>
          <p:nvPr>
            <p:ph sz="quarter" idx="2"/>
          </p:nvPr>
        </p:nvPicPr>
        <p:blipFill>
          <a:blip r:embed="rId2" cstate="print">
            <a:extLst>
              <a:ext uri="{BEBA8EAE-BF5A-486C-A8C5-ECC9F3942E4B}">
                <a14:imgProps xmlns:a14="http://schemas.microsoft.com/office/drawing/2010/main">
                  <a14:imgLayer r:embed="rId3">
                    <a14:imgEffect>
                      <a14:artisticPaintBrush/>
                    </a14:imgEffect>
                  </a14:imgLayer>
                </a14:imgProps>
              </a:ext>
              <a:ext uri="{28A0092B-C50C-407E-A947-70E740481C1C}">
                <a14:useLocalDpi xmlns:a14="http://schemas.microsoft.com/office/drawing/2010/main" val="0"/>
              </a:ext>
            </a:extLst>
          </a:blip>
          <a:stretch>
            <a:fillRect/>
          </a:stretch>
        </p:blipFill>
        <p:spPr>
          <a:xfrm>
            <a:off x="457200" y="2073802"/>
            <a:ext cx="4040188" cy="2683408"/>
          </a:xfrm>
        </p:spPr>
      </p:pic>
      <p:pic>
        <p:nvPicPr>
          <p:cNvPr id="8" name="Content Placeholder 7"/>
          <p:cNvPicPr>
            <a:picLocks noGrp="1" noChangeAspect="1"/>
          </p:cNvPicPr>
          <p:nvPr>
            <p:ph sz="quarter" idx="4"/>
          </p:nvPr>
        </p:nvPicPr>
        <p:blipFill>
          <a:blip r:embed="rId4" cstate="print">
            <a:extLst>
              <a:ext uri="{BEBA8EAE-BF5A-486C-A8C5-ECC9F3942E4B}">
                <a14:imgProps xmlns:a14="http://schemas.microsoft.com/office/drawing/2010/main">
                  <a14:imgLayer r:embed="rId5">
                    <a14:imgEffect>
                      <a14:artisticWatercolorSponge/>
                    </a14:imgEffect>
                  </a14:imgLayer>
                </a14:imgProps>
              </a:ext>
              <a:ext uri="{28A0092B-C50C-407E-A947-70E740481C1C}">
                <a14:useLocalDpi xmlns:a14="http://schemas.microsoft.com/office/drawing/2010/main" val="0"/>
              </a:ext>
            </a:extLst>
          </a:blip>
          <a:stretch>
            <a:fillRect/>
          </a:stretch>
        </p:blipFill>
        <p:spPr>
          <a:xfrm>
            <a:off x="4645025" y="2073275"/>
            <a:ext cx="4041775" cy="2684462"/>
          </a:xfrm>
        </p:spPr>
      </p:pic>
    </p:spTree>
    <p:extLst>
      <p:ext uri="{BB962C8B-B14F-4D97-AF65-F5344CB8AC3E}">
        <p14:creationId xmlns:p14="http://schemas.microsoft.com/office/powerpoint/2010/main" val="40994922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75000"/>
            <a:alpha val="50000"/>
          </a:schemeClr>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624138"/>
            <a:ext cx="5257800" cy="4525963"/>
          </a:xfrm>
        </p:spPr>
        <p:txBody>
          <a:bodyPr>
            <a:normAutofit fontScale="92500" lnSpcReduction="20000"/>
          </a:bodyPr>
          <a:lstStyle/>
          <a:p>
            <a:r>
              <a:rPr lang="en-US" dirty="0" smtClean="0"/>
              <a:t>A weighted 5 pound ball</a:t>
            </a:r>
          </a:p>
          <a:p>
            <a:pPr marL="109728" indent="0">
              <a:buNone/>
            </a:pPr>
            <a:r>
              <a:rPr lang="en-US" dirty="0" smtClean="0"/>
              <a:t>serves as a “helium nucleus”</a:t>
            </a:r>
            <a:endParaRPr lang="en-US" sz="2000" dirty="0" smtClean="0"/>
          </a:p>
          <a:p>
            <a:r>
              <a:rPr lang="en-US" dirty="0" smtClean="0"/>
              <a:t>Several students carry the </a:t>
            </a:r>
          </a:p>
          <a:p>
            <a:pPr marL="109728" indent="0">
              <a:buNone/>
            </a:pPr>
            <a:r>
              <a:rPr lang="en-US" dirty="0" smtClean="0"/>
              <a:t>plastic tubing “electron </a:t>
            </a:r>
            <a:br>
              <a:rPr lang="en-US" dirty="0" smtClean="0"/>
            </a:br>
            <a:r>
              <a:rPr lang="en-US" dirty="0" smtClean="0"/>
              <a:t>shell” to the other side of </a:t>
            </a:r>
            <a:endParaRPr lang="en-US" dirty="0"/>
          </a:p>
          <a:p>
            <a:pPr marL="109728" indent="0">
              <a:buNone/>
            </a:pPr>
            <a:r>
              <a:rPr lang="en-US" dirty="0" smtClean="0"/>
              <a:t>field to demonstrate how</a:t>
            </a:r>
            <a:br>
              <a:rPr lang="en-US" dirty="0" smtClean="0"/>
            </a:br>
            <a:r>
              <a:rPr lang="en-US" dirty="0" smtClean="0"/>
              <a:t>far away electrons are in </a:t>
            </a:r>
          </a:p>
          <a:p>
            <a:pPr marL="109728" indent="0">
              <a:buNone/>
            </a:pPr>
            <a:r>
              <a:rPr lang="en-US" dirty="0" smtClean="0"/>
              <a:t>helium atom.</a:t>
            </a:r>
          </a:p>
          <a:p>
            <a:r>
              <a:rPr lang="en-US" dirty="0" smtClean="0"/>
              <a:t>Measurement activity at same time for orders of magnitude in distance from the </a:t>
            </a:r>
            <a:r>
              <a:rPr lang="en-US" dirty="0" err="1" smtClean="0"/>
              <a:t>nuc</a:t>
            </a:r>
            <a:r>
              <a:rPr lang="en-US" dirty="0" smtClean="0"/>
              <a:t>. (1 cm, 10 cm, </a:t>
            </a:r>
            <a:r>
              <a:rPr lang="en-US" dirty="0"/>
              <a:t>1 m (100 cm </a:t>
            </a:r>
            <a:r>
              <a:rPr lang="en-US" dirty="0" smtClean="0"/>
              <a:t>), 10 m, 100 m</a:t>
            </a:r>
          </a:p>
        </p:txBody>
      </p:sp>
      <p:sp>
        <p:nvSpPr>
          <p:cNvPr id="3" name="Title 2"/>
          <p:cNvSpPr>
            <a:spLocks noGrp="1"/>
          </p:cNvSpPr>
          <p:nvPr>
            <p:ph type="title"/>
          </p:nvPr>
        </p:nvSpPr>
        <p:spPr>
          <a:xfrm>
            <a:off x="0" y="457200"/>
            <a:ext cx="5562600" cy="1325562"/>
          </a:xfrm>
        </p:spPr>
        <p:txBody>
          <a:bodyPr>
            <a:normAutofit/>
          </a:bodyPr>
          <a:lstStyle/>
          <a:p>
            <a:pPr algn="ctr"/>
            <a:r>
              <a:rPr lang="en-US" sz="3200" dirty="0" smtClean="0"/>
              <a:t>Demonstration </a:t>
            </a:r>
            <a:br>
              <a:rPr lang="en-US" sz="3200" dirty="0" smtClean="0"/>
            </a:br>
            <a:r>
              <a:rPr lang="en-US" sz="3200" dirty="0" smtClean="0"/>
              <a:t>Outdoors for Truer Picture</a:t>
            </a:r>
            <a:endParaRPr lang="en-US" sz="3200" dirty="0"/>
          </a:p>
        </p:txBody>
      </p:sp>
      <p:pic>
        <p:nvPicPr>
          <p:cNvPr id="1026" name="Picture 2" descr="C:\Users\Lynn\Pictures\2013-01-03 Atoms\Atoms 034 CROP.jp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300000"/>
                    </a14:imgEffect>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5562600" y="838200"/>
            <a:ext cx="3110353" cy="55243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Down Arrow 4"/>
          <p:cNvSpPr/>
          <p:nvPr/>
        </p:nvSpPr>
        <p:spPr>
          <a:xfrm>
            <a:off x="7600950" y="228600"/>
            <a:ext cx="304800" cy="7620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rot="11333177">
            <a:off x="7117776" y="6172200"/>
            <a:ext cx="273624" cy="6858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046649" y="6488668"/>
            <a:ext cx="1071127" cy="369332"/>
          </a:xfrm>
          <a:prstGeom prst="rect">
            <a:avLst/>
          </a:prstGeom>
          <a:solidFill>
            <a:schemeClr val="bg1"/>
          </a:solidFill>
        </p:spPr>
        <p:txBody>
          <a:bodyPr wrap="none" rtlCol="0">
            <a:spAutoFit/>
          </a:bodyPr>
          <a:lstStyle/>
          <a:p>
            <a:r>
              <a:rPr lang="en-US" dirty="0" smtClean="0"/>
              <a:t>Nucleus</a:t>
            </a:r>
            <a:endParaRPr lang="en-US" dirty="0"/>
          </a:p>
        </p:txBody>
      </p:sp>
      <p:sp>
        <p:nvSpPr>
          <p:cNvPr id="4" name="TextBox 3"/>
          <p:cNvSpPr txBox="1"/>
          <p:nvPr/>
        </p:nvSpPr>
        <p:spPr>
          <a:xfrm>
            <a:off x="1447800" y="201136"/>
            <a:ext cx="7696200" cy="369332"/>
          </a:xfrm>
          <a:prstGeom prst="rect">
            <a:avLst/>
          </a:prstGeom>
          <a:solidFill>
            <a:schemeClr val="bg1"/>
          </a:solidFill>
        </p:spPr>
        <p:txBody>
          <a:bodyPr wrap="square" rtlCol="0">
            <a:spAutoFit/>
          </a:bodyPr>
          <a:lstStyle/>
          <a:p>
            <a:pPr algn="r"/>
            <a:r>
              <a:rPr lang="en-US" dirty="0" smtClean="0"/>
              <a:t>5 students holding plastic tubing electron shell at school boundary</a:t>
            </a:r>
            <a:endParaRPr lang="en-US" dirty="0"/>
          </a:p>
        </p:txBody>
      </p:sp>
    </p:spTree>
    <p:extLst>
      <p:ext uri="{BB962C8B-B14F-4D97-AF65-F5344CB8AC3E}">
        <p14:creationId xmlns:p14="http://schemas.microsoft.com/office/powerpoint/2010/main" val="17342238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noChangeAspect="1"/>
          </p:cNvGraphicFramePr>
          <p:nvPr>
            <p:ph idx="4294967295"/>
            <p:extLst>
              <p:ext uri="{D42A27DB-BD31-4B8C-83A1-F6EECF244321}">
                <p14:modId xmlns:p14="http://schemas.microsoft.com/office/powerpoint/2010/main" val="2759867577"/>
              </p:ext>
            </p:extLst>
          </p:nvPr>
        </p:nvGraphicFramePr>
        <p:xfrm>
          <a:off x="2438400" y="533400"/>
          <a:ext cx="4239758" cy="6126480"/>
        </p:xfrm>
        <a:graphic>
          <a:graphicData uri="http://schemas.openxmlformats.org/presentationml/2006/ole">
            <mc:AlternateContent xmlns:mc="http://schemas.openxmlformats.org/markup-compatibility/2006">
              <mc:Choice xmlns:v="urn:schemas-microsoft-com:vml" Requires="v">
                <p:oleObj spid="_x0000_s1083" name="Document" r:id="rId3" imgW="5488675" imgH="7930910" progId="Word.Document.12">
                  <p:embed/>
                </p:oleObj>
              </mc:Choice>
              <mc:Fallback>
                <p:oleObj name="Document" r:id="rId3" imgW="5488675" imgH="7930910" progId="Word.Document.12">
                  <p:embed/>
                  <p:pic>
                    <p:nvPicPr>
                      <p:cNvPr id="0" name=""/>
                      <p:cNvPicPr/>
                      <p:nvPr/>
                    </p:nvPicPr>
                    <p:blipFill>
                      <a:blip r:embed="rId4"/>
                      <a:stretch>
                        <a:fillRect/>
                      </a:stretch>
                    </p:blipFill>
                    <p:spPr>
                      <a:xfrm>
                        <a:off x="2438400" y="533400"/>
                        <a:ext cx="4239758" cy="6126480"/>
                      </a:xfrm>
                      <a:prstGeom prst="rect">
                        <a:avLst/>
                      </a:prstGeom>
                      <a:ln w="76200" cmpd="tri">
                        <a:solidFill>
                          <a:schemeClr val="tx1"/>
                        </a:solidFill>
                      </a:ln>
                    </p:spPr>
                  </p:pic>
                </p:oleObj>
              </mc:Fallback>
            </mc:AlternateContent>
          </a:graphicData>
        </a:graphic>
      </p:graphicFrame>
    </p:spTree>
    <p:extLst>
      <p:ext uri="{BB962C8B-B14F-4D97-AF65-F5344CB8AC3E}">
        <p14:creationId xmlns:p14="http://schemas.microsoft.com/office/powerpoint/2010/main" val="23394969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762000" y="5257800"/>
            <a:ext cx="6705600" cy="215444"/>
          </a:xfrm>
          <a:prstGeom prst="rect">
            <a:avLst/>
          </a:prstGeom>
        </p:spPr>
        <p:txBody>
          <a:bodyPr wrap="square">
            <a:spAutoFit/>
          </a:bodyPr>
          <a:lstStyle/>
          <a:p>
            <a:r>
              <a:rPr lang="en-US" sz="800" dirty="0" smtClean="0"/>
              <a:t>http://www.quarked.org/particles/fundamental_particles.pdf</a:t>
            </a:r>
            <a:endParaRPr lang="en-US" sz="800" dirty="0"/>
          </a:p>
        </p:txBody>
      </p:sp>
      <p:pic>
        <p:nvPicPr>
          <p:cNvPr id="1026" name="Picture 2"/>
          <p:cNvPicPr>
            <a:picLocks noChangeAspect="1" noChangeArrowheads="1"/>
          </p:cNvPicPr>
          <p:nvPr/>
        </p:nvPicPr>
        <p:blipFill>
          <a:blip r:embed="rId2" cstate="print"/>
          <a:srcRect/>
          <a:stretch>
            <a:fillRect/>
          </a:stretch>
        </p:blipFill>
        <p:spPr bwMode="auto">
          <a:xfrm>
            <a:off x="304800" y="228600"/>
            <a:ext cx="8317897" cy="64008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85800"/>
            <a:ext cx="8534400" cy="1143000"/>
          </a:xfrm>
        </p:spPr>
        <p:txBody>
          <a:bodyPr>
            <a:normAutofit fontScale="90000"/>
          </a:bodyPr>
          <a:lstStyle/>
          <a:p>
            <a:pPr algn="ctr"/>
            <a:r>
              <a:rPr lang="en-US" dirty="0"/>
              <a:t>DAY 3:  CONSTRUCTING MEANING OF ATOMS, ELEMENTS, AND MOLECULES</a:t>
            </a:r>
            <a:br>
              <a:rPr lang="en-US" dirty="0"/>
            </a:br>
            <a:endParaRPr lang="en-US" dirty="0"/>
          </a:p>
        </p:txBody>
      </p:sp>
      <p:sp>
        <p:nvSpPr>
          <p:cNvPr id="4" name="Rectangle 3"/>
          <p:cNvSpPr/>
          <p:nvPr/>
        </p:nvSpPr>
        <p:spPr>
          <a:xfrm>
            <a:off x="1828800" y="6248400"/>
            <a:ext cx="6629400" cy="369332"/>
          </a:xfrm>
          <a:prstGeom prst="rect">
            <a:avLst/>
          </a:prstGeom>
        </p:spPr>
        <p:txBody>
          <a:bodyPr wrap="square">
            <a:spAutoFit/>
          </a:bodyPr>
          <a:lstStyle/>
          <a:p>
            <a:r>
              <a:rPr lang="en-US" dirty="0" smtClean="0"/>
              <a:t>http://phys.kent.edu/pages/calendar2005.html</a:t>
            </a:r>
            <a:endParaRPr lang="en-US" dirty="0"/>
          </a:p>
        </p:txBody>
      </p:sp>
      <p:sp>
        <p:nvSpPr>
          <p:cNvPr id="2" name="Content Placeholder 1"/>
          <p:cNvSpPr>
            <a:spLocks noGrp="1"/>
          </p:cNvSpPr>
          <p:nvPr>
            <p:ph idx="1"/>
          </p:nvPr>
        </p:nvSpPr>
        <p:spPr/>
        <p:txBody>
          <a:bodyPr>
            <a:normAutofit fontScale="70000" lnSpcReduction="20000"/>
          </a:bodyPr>
          <a:lstStyle/>
          <a:p>
            <a:r>
              <a:rPr lang="en-US" b="1" dirty="0"/>
              <a:t> </a:t>
            </a:r>
            <a:endParaRPr lang="en-US" dirty="0"/>
          </a:p>
          <a:p>
            <a:r>
              <a:rPr lang="en-US" b="1" dirty="0"/>
              <a:t>TIME NEEDED:  </a:t>
            </a:r>
            <a:r>
              <a:rPr lang="en-US" dirty="0"/>
              <a:t>1class periods of 45-60 minutes</a:t>
            </a:r>
            <a:r>
              <a:rPr lang="en-US" b="1" dirty="0"/>
              <a:t> </a:t>
            </a:r>
            <a:endParaRPr lang="en-US" dirty="0"/>
          </a:p>
          <a:p>
            <a:r>
              <a:rPr lang="en-US" b="1" dirty="0"/>
              <a:t>ADVANCED PREPARATION:</a:t>
            </a:r>
            <a:r>
              <a:rPr lang="en-US" dirty="0"/>
              <a:t>  Minimal </a:t>
            </a:r>
          </a:p>
          <a:p>
            <a:r>
              <a:rPr lang="en-US" dirty="0"/>
              <a:t/>
            </a:r>
            <a:br>
              <a:rPr lang="en-US" dirty="0"/>
            </a:br>
            <a:r>
              <a:rPr lang="en-US" b="1" dirty="0"/>
              <a:t>MATERIALS NECESSARY:</a:t>
            </a:r>
            <a:endParaRPr lang="en-US" dirty="0"/>
          </a:p>
          <a:p>
            <a:pPr lvl="0"/>
            <a:r>
              <a:rPr lang="en-US" dirty="0"/>
              <a:t>Interactive whiteboard</a:t>
            </a:r>
          </a:p>
          <a:p>
            <a:pPr lvl="0"/>
            <a:r>
              <a:rPr lang="en-US" dirty="0"/>
              <a:t>Student computers—1 per student/pair/small group</a:t>
            </a:r>
          </a:p>
          <a:p>
            <a:pPr lvl="0"/>
            <a:r>
              <a:rPr lang="en-US" dirty="0"/>
              <a:t>Handout:  Periodic Table of the Elements (from previous day)</a:t>
            </a:r>
          </a:p>
          <a:p>
            <a:pPr lvl="0"/>
            <a:r>
              <a:rPr lang="en-US" dirty="0"/>
              <a:t>3-2-1 Exit Card (See Attached)</a:t>
            </a:r>
          </a:p>
          <a:p>
            <a:r>
              <a:rPr lang="en-US" dirty="0"/>
              <a:t> </a:t>
            </a:r>
          </a:p>
          <a:p>
            <a:r>
              <a:rPr lang="en-US" b="1" dirty="0"/>
              <a:t>LESSON PLAN</a:t>
            </a:r>
            <a:endParaRPr lang="en-US" dirty="0"/>
          </a:p>
          <a:p>
            <a:r>
              <a:rPr lang="en-US" dirty="0"/>
              <a:t>Students will watch a video on the Periodic Table of the Elements.  Then they will explore the various websites:  </a:t>
            </a:r>
            <a:r>
              <a:rPr lang="en-US" dirty="0">
                <a:hlinkClick r:id="rId2"/>
              </a:rPr>
              <a:t>Build an Atom</a:t>
            </a:r>
            <a:r>
              <a:rPr lang="en-US" dirty="0"/>
              <a:t>, </a:t>
            </a:r>
            <a:r>
              <a:rPr lang="en-US" dirty="0">
                <a:hlinkClick r:id="rId3"/>
              </a:rPr>
              <a:t>Build a Molecule</a:t>
            </a:r>
            <a:r>
              <a:rPr lang="en-US" dirty="0"/>
              <a:t>, and </a:t>
            </a:r>
            <a:r>
              <a:rPr lang="en-US" dirty="0">
                <a:hlinkClick r:id="rId4"/>
              </a:rPr>
              <a:t>Interactive Periodic Table of the Elements</a:t>
            </a:r>
            <a:r>
              <a:rPr lang="en-US" dirty="0"/>
              <a:t>.</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229600" cy="6096000"/>
          </a:xfrm>
        </p:spPr>
        <p:txBody>
          <a:bodyPr>
            <a:normAutofit fontScale="47500" lnSpcReduction="20000"/>
          </a:bodyPr>
          <a:lstStyle/>
          <a:p>
            <a:r>
              <a:rPr lang="en-US" b="1" dirty="0" smtClean="0"/>
              <a:t>Build </a:t>
            </a:r>
            <a:r>
              <a:rPr lang="en-US" b="1" dirty="0"/>
              <a:t>an Atom Simulation from </a:t>
            </a:r>
            <a:r>
              <a:rPr lang="en-US" b="1" dirty="0" err="1"/>
              <a:t>PhET</a:t>
            </a:r>
            <a:r>
              <a:rPr lang="en-US" b="1" dirty="0"/>
              <a:t> (University of Colorado--Boulder)</a:t>
            </a:r>
            <a:r>
              <a:rPr lang="en-US" dirty="0"/>
              <a:t/>
            </a:r>
            <a:br>
              <a:rPr lang="en-US" dirty="0"/>
            </a:br>
            <a:r>
              <a:rPr lang="en-US" b="1" u="sng" dirty="0">
                <a:hlinkClick r:id="rId2"/>
              </a:rPr>
              <a:t>http://phet.colorado.edu/en/simulation/build-an-atom</a:t>
            </a:r>
            <a:r>
              <a:rPr lang="en-US" dirty="0"/>
              <a:t/>
            </a:r>
            <a:br>
              <a:rPr lang="en-US" dirty="0"/>
            </a:br>
            <a:r>
              <a:rPr lang="en-US" dirty="0"/>
              <a:t>Demonstrate where to find activities and how to play before allowing students access to this site.  There are two sections:  Build an Atom and Game.  Students may begin with the Build and Atom and then work on the game.  Demonstrate the activity before playing the Game.</a:t>
            </a:r>
          </a:p>
          <a:p>
            <a:pPr marL="109728" indent="0">
              <a:buNone/>
            </a:pPr>
            <a:r>
              <a:rPr lang="en-US" dirty="0"/>
              <a:t> </a:t>
            </a:r>
          </a:p>
          <a:p>
            <a:r>
              <a:rPr lang="en-US" b="1" dirty="0"/>
              <a:t>Build a Molecule Simulation from </a:t>
            </a:r>
            <a:r>
              <a:rPr lang="en-US" b="1" dirty="0" err="1"/>
              <a:t>PhET</a:t>
            </a:r>
            <a:r>
              <a:rPr lang="en-US" b="1" dirty="0"/>
              <a:t> (University of Colorado--Boulder)</a:t>
            </a:r>
            <a:br>
              <a:rPr lang="en-US" b="1" dirty="0"/>
            </a:br>
            <a:r>
              <a:rPr lang="en-US" u="sng" dirty="0">
                <a:hlinkClick r:id="rId3"/>
              </a:rPr>
              <a:t>http://phet.colorado.edu/en/simulation/build-a-molecule</a:t>
            </a:r>
            <a:endParaRPr lang="en-US" dirty="0"/>
          </a:p>
          <a:p>
            <a:pPr marL="109728" indent="0">
              <a:buNone/>
            </a:pPr>
            <a:r>
              <a:rPr lang="en-US" dirty="0"/>
              <a:t> </a:t>
            </a:r>
          </a:p>
          <a:p>
            <a:r>
              <a:rPr lang="en-US" b="1" dirty="0"/>
              <a:t>Periodic Table Video from Discovery Channel</a:t>
            </a:r>
            <a:r>
              <a:rPr lang="en-US" dirty="0"/>
              <a:t/>
            </a:r>
            <a:br>
              <a:rPr lang="en-US" dirty="0"/>
            </a:br>
            <a:r>
              <a:rPr lang="en-US" u="sng" dirty="0">
                <a:hlinkClick r:id="rId4"/>
              </a:rPr>
              <a:t>http://videos.howstuffworks.com/discovery/29400-assignment-discovery-periodic-table-video.htm</a:t>
            </a:r>
            <a:endParaRPr lang="en-US" dirty="0"/>
          </a:p>
          <a:p>
            <a:endParaRPr lang="en-US" dirty="0"/>
          </a:p>
          <a:p>
            <a:r>
              <a:rPr lang="en-US" b="1" dirty="0"/>
              <a:t>Periodic Table of the Elements </a:t>
            </a:r>
            <a:br>
              <a:rPr lang="en-US" b="1" dirty="0"/>
            </a:br>
            <a:r>
              <a:rPr lang="en-US" u="sng" dirty="0" smtClean="0">
                <a:hlinkClick r:id="rId5"/>
              </a:rPr>
              <a:t>http</a:t>
            </a:r>
            <a:r>
              <a:rPr lang="en-US" u="sng" dirty="0">
                <a:hlinkClick r:id="rId5"/>
              </a:rPr>
              <a:t>://www.webelements.com/</a:t>
            </a:r>
            <a:endParaRPr lang="en-US" dirty="0"/>
          </a:p>
          <a:p>
            <a:pPr marL="109728" indent="0">
              <a:buNone/>
            </a:pPr>
            <a:r>
              <a:rPr lang="en-US" dirty="0"/>
              <a:t> </a:t>
            </a:r>
          </a:p>
          <a:p>
            <a:r>
              <a:rPr lang="en-US" b="1" dirty="0"/>
              <a:t>Periodic Table of the Elements in Pictures </a:t>
            </a:r>
            <a:endParaRPr lang="en-US" dirty="0"/>
          </a:p>
          <a:p>
            <a:pPr marL="109728" indent="0">
              <a:buNone/>
            </a:pPr>
            <a:r>
              <a:rPr lang="en-US" u="sng" dirty="0">
                <a:hlinkClick r:id="rId6"/>
              </a:rPr>
              <a:t>http://elements.wlonk.com/Elements_Pics+Words_11x8.5.pdf</a:t>
            </a:r>
            <a:endParaRPr lang="en-US" dirty="0"/>
          </a:p>
          <a:p>
            <a:pPr marL="109728" indent="0">
              <a:buNone/>
            </a:pPr>
            <a:r>
              <a:rPr lang="en-US" dirty="0"/>
              <a:t>This is an excellent resource to use in conjunction with the traditional periodic table, as the Periodic Table in Pictures includes a wealth of other information such as pictures of examples of the element, symbols that tell more about the element (radioactive, gas, metal, found in human body, etc.)</a:t>
            </a:r>
          </a:p>
          <a:p>
            <a:pPr marL="109728" indent="0">
              <a:buNone/>
            </a:pPr>
            <a:r>
              <a:rPr lang="en-US" dirty="0"/>
              <a:t> </a:t>
            </a:r>
          </a:p>
          <a:p>
            <a:r>
              <a:rPr lang="en-US" b="1" dirty="0"/>
              <a:t>Interactive Periodic Table of the Elements</a:t>
            </a:r>
            <a:endParaRPr lang="en-US" dirty="0"/>
          </a:p>
          <a:p>
            <a:pPr marL="109728" indent="0">
              <a:buNone/>
            </a:pPr>
            <a:r>
              <a:rPr lang="en-US" u="sng" dirty="0">
                <a:hlinkClick r:id="rId7"/>
              </a:rPr>
              <a:t>http://www.teachersdomain.org/asset/phy03_int_ptable/</a:t>
            </a:r>
            <a:endParaRPr lang="en-US" dirty="0"/>
          </a:p>
          <a:p>
            <a:pPr marL="109728" indent="0">
              <a:buNone/>
            </a:pPr>
            <a:r>
              <a:rPr lang="en-US" dirty="0"/>
              <a:t>This interactive periodic table pops up with element names.  It has two valuable activities: Mystery Elements and Chemical Bonds.  In Mystery Elements, students must match the mystery element to the corresponding section on the table using clues about protons, atomic number, electrons, and mass number.</a:t>
            </a:r>
          </a:p>
          <a:p>
            <a:r>
              <a:rPr lang="en-US" dirty="0"/>
              <a:t> </a:t>
            </a:r>
          </a:p>
          <a:p>
            <a:r>
              <a:rPr lang="en-US" b="1" dirty="0"/>
              <a:t>Element Flashcards from Jefferson Lab</a:t>
            </a:r>
            <a:r>
              <a:rPr lang="en-US" dirty="0"/>
              <a:t/>
            </a:r>
            <a:br>
              <a:rPr lang="en-US" dirty="0"/>
            </a:br>
            <a:r>
              <a:rPr lang="en-US" u="sng" dirty="0">
                <a:hlinkClick r:id="rId8"/>
              </a:rPr>
              <a:t>http://education.jlab.org/elementflashcards/index.html</a:t>
            </a:r>
            <a:endParaRPr lang="en-US" dirty="0"/>
          </a:p>
        </p:txBody>
      </p:sp>
      <p:sp>
        <p:nvSpPr>
          <p:cNvPr id="3" name="Title 2"/>
          <p:cNvSpPr>
            <a:spLocks noGrp="1"/>
          </p:cNvSpPr>
          <p:nvPr>
            <p:ph type="title"/>
          </p:nvPr>
        </p:nvSpPr>
        <p:spPr/>
        <p:txBody>
          <a:bodyPr>
            <a:normAutofit fontScale="90000"/>
          </a:bodyPr>
          <a:lstStyle/>
          <a:p>
            <a:pPr algn="ctr"/>
            <a:r>
              <a:rPr lang="en-US" dirty="0"/>
              <a:t>Digital </a:t>
            </a:r>
            <a:r>
              <a:rPr lang="en-US" dirty="0" smtClean="0"/>
              <a:t>Resources</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a:buNone/>
            </a:pPr>
            <a:r>
              <a:rPr lang="en-US" sz="2800" dirty="0"/>
              <a:t>The Sanford Underground Research Facility in Lead, SD, is providing infrastructure and support to scientists installing large detectors a mile underground that will advance our understanding of the structure, history, and fate of the universe. Regional educators at all levels and in all disciplines are exploring ways to excite and inspire students about STEM careers through the science happening in their backyard.</a:t>
            </a:r>
          </a:p>
          <a:p>
            <a:pPr>
              <a:buNone/>
            </a:pPr>
            <a:endParaRPr lang="en-US" sz="2800" dirty="0"/>
          </a:p>
          <a:p>
            <a:pPr>
              <a:buNone/>
            </a:pPr>
            <a:r>
              <a:rPr lang="en-US" sz="2800" dirty="0"/>
              <a:t> In the summer of 2012, a one-week teacher professional development workshop, “Physics of Atomic Nuclei in the 21st Century Classroom,” explored online resources for delivering modern physics contents to K-12 students. The workshop was a follow-up to an earlier workshop that used a more traditional lecture and hands-on activity format. </a:t>
            </a:r>
            <a:endParaRPr lang="en-US" dirty="0"/>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569707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universe-review.ca/I13-01-periodictable2.jpg"/>
          <p:cNvPicPr>
            <a:picLocks noChangeAspect="1" noChangeArrowheads="1"/>
          </p:cNvPicPr>
          <p:nvPr/>
        </p:nvPicPr>
        <p:blipFill>
          <a:blip r:embed="rId2" cstate="print"/>
          <a:srcRect/>
          <a:stretch>
            <a:fillRect/>
          </a:stretch>
        </p:blipFill>
        <p:spPr bwMode="auto">
          <a:xfrm>
            <a:off x="381000" y="304801"/>
            <a:ext cx="8229600" cy="5901656"/>
          </a:xfrm>
          <a:prstGeom prst="rect">
            <a:avLst/>
          </a:prstGeom>
          <a:noFill/>
        </p:spPr>
      </p:pic>
      <p:sp>
        <p:nvSpPr>
          <p:cNvPr id="5" name="TextBox 4"/>
          <p:cNvSpPr txBox="1"/>
          <p:nvPr/>
        </p:nvSpPr>
        <p:spPr>
          <a:xfrm>
            <a:off x="1143000" y="6488668"/>
            <a:ext cx="6286080" cy="369332"/>
          </a:xfrm>
          <a:prstGeom prst="rect">
            <a:avLst/>
          </a:prstGeom>
          <a:noFill/>
        </p:spPr>
        <p:txBody>
          <a:bodyPr wrap="none" rtlCol="0">
            <a:spAutoFit/>
          </a:bodyPr>
          <a:lstStyle/>
          <a:p>
            <a:r>
              <a:rPr lang="en-US" dirty="0" smtClean="0"/>
              <a:t>http://elements.wlonk.com/Elements_Pics+Words_11x8.5.pdf</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58847"/>
            <a:ext cx="8458200" cy="6894195"/>
          </a:xfrm>
          <a:prstGeom prst="rect">
            <a:avLst/>
          </a:prstGeom>
        </p:spPr>
        <p:txBody>
          <a:bodyPr wrap="square">
            <a:spAutoFit/>
          </a:bodyPr>
          <a:lstStyle/>
          <a:p>
            <a:r>
              <a:rPr lang="en-US" b="1" dirty="0"/>
              <a:t>NAME ________________</a:t>
            </a:r>
            <a:endParaRPr lang="en-US" dirty="0"/>
          </a:p>
          <a:p>
            <a:r>
              <a:rPr lang="en-US" dirty="0"/>
              <a:t> </a:t>
            </a:r>
          </a:p>
          <a:p>
            <a:pPr algn="ctr"/>
            <a:r>
              <a:rPr lang="en-US" sz="2800" b="1" dirty="0"/>
              <a:t>3-2-1 EXIT CARD</a:t>
            </a:r>
            <a:endParaRPr lang="en-US" sz="2800" dirty="0"/>
          </a:p>
          <a:p>
            <a:r>
              <a:rPr lang="en-US" b="1" dirty="0"/>
              <a:t> </a:t>
            </a:r>
            <a:endParaRPr lang="en-US" dirty="0"/>
          </a:p>
          <a:p>
            <a:r>
              <a:rPr lang="en-US" dirty="0"/>
              <a:t> </a:t>
            </a:r>
          </a:p>
          <a:p>
            <a:pPr algn="ctr"/>
            <a:r>
              <a:rPr lang="en-US" dirty="0"/>
              <a:t> </a:t>
            </a:r>
          </a:p>
          <a:p>
            <a:pPr algn="ctr"/>
            <a:r>
              <a:rPr lang="en-US" dirty="0"/>
              <a:t>3 FACTS I LEARNED:</a:t>
            </a:r>
          </a:p>
          <a:p>
            <a:r>
              <a:rPr lang="en-US" dirty="0"/>
              <a:t> </a:t>
            </a:r>
          </a:p>
          <a:p>
            <a:r>
              <a:rPr lang="en-US" dirty="0"/>
              <a:t> </a:t>
            </a:r>
          </a:p>
          <a:p>
            <a:r>
              <a:rPr lang="en-US" dirty="0"/>
              <a:t> </a:t>
            </a:r>
          </a:p>
          <a:p>
            <a:r>
              <a:rPr lang="en-US" dirty="0"/>
              <a:t> </a:t>
            </a:r>
          </a:p>
          <a:p>
            <a:r>
              <a:rPr lang="en-US" dirty="0"/>
              <a:t> </a:t>
            </a:r>
          </a:p>
          <a:p>
            <a:r>
              <a:rPr lang="en-US" dirty="0"/>
              <a:t> </a:t>
            </a:r>
          </a:p>
          <a:p>
            <a:pPr algn="ctr"/>
            <a:r>
              <a:rPr lang="en-US" dirty="0"/>
              <a:t>2 QUESTIONS I STILL HAVE:</a:t>
            </a:r>
          </a:p>
          <a:p>
            <a:r>
              <a:rPr lang="en-US" dirty="0"/>
              <a:t> </a:t>
            </a:r>
          </a:p>
          <a:p>
            <a:r>
              <a:rPr lang="en-US" dirty="0"/>
              <a:t> </a:t>
            </a:r>
          </a:p>
          <a:p>
            <a:r>
              <a:rPr lang="en-US" dirty="0"/>
              <a:t> </a:t>
            </a:r>
          </a:p>
          <a:p>
            <a:r>
              <a:rPr lang="en-US" dirty="0"/>
              <a:t> </a:t>
            </a:r>
          </a:p>
          <a:p>
            <a:r>
              <a:rPr lang="en-US" dirty="0"/>
              <a:t> </a:t>
            </a:r>
          </a:p>
          <a:p>
            <a:pPr algn="ctr"/>
            <a:r>
              <a:rPr lang="en-US" dirty="0"/>
              <a:t> </a:t>
            </a:r>
          </a:p>
          <a:p>
            <a:pPr algn="ctr"/>
            <a:r>
              <a:rPr lang="en-US" dirty="0"/>
              <a:t>1 CONNECTION:</a:t>
            </a:r>
          </a:p>
          <a:p>
            <a:r>
              <a:rPr lang="en-US" dirty="0"/>
              <a:t> </a:t>
            </a:r>
          </a:p>
          <a:p>
            <a:r>
              <a:rPr lang="en-US" dirty="0"/>
              <a:t> </a:t>
            </a:r>
          </a:p>
          <a:p>
            <a:r>
              <a:rPr lang="en-US" dirty="0"/>
              <a:t> </a:t>
            </a:r>
          </a:p>
        </p:txBody>
      </p:sp>
    </p:spTree>
    <p:extLst>
      <p:ext uri="{BB962C8B-B14F-4D97-AF65-F5344CB8AC3E}">
        <p14:creationId xmlns:p14="http://schemas.microsoft.com/office/powerpoint/2010/main" val="1248230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265104129"/>
              </p:ext>
            </p:extLst>
          </p:nvPr>
        </p:nvGraphicFramePr>
        <p:xfrm>
          <a:off x="1905001" y="294922"/>
          <a:ext cx="5334000" cy="7736558"/>
        </p:xfrm>
        <a:graphic>
          <a:graphicData uri="http://schemas.openxmlformats.org/presentationml/2006/ole">
            <mc:AlternateContent xmlns:mc="http://schemas.openxmlformats.org/markup-compatibility/2006">
              <mc:Choice xmlns:v="urn:schemas-microsoft-com:vml" Requires="v">
                <p:oleObj spid="_x0000_s2105" name="Document" r:id="rId3" imgW="5654343" imgH="8203002" progId="Word.Document.12">
                  <p:embed/>
                </p:oleObj>
              </mc:Choice>
              <mc:Fallback>
                <p:oleObj name="Document" r:id="rId3" imgW="5654343" imgH="8203002" progId="Word.Document.12">
                  <p:embed/>
                  <p:pic>
                    <p:nvPicPr>
                      <p:cNvPr id="0" name=""/>
                      <p:cNvPicPr/>
                      <p:nvPr/>
                    </p:nvPicPr>
                    <p:blipFill>
                      <a:blip r:embed="rId4"/>
                      <a:stretch>
                        <a:fillRect/>
                      </a:stretch>
                    </p:blipFill>
                    <p:spPr>
                      <a:xfrm>
                        <a:off x="1905001" y="294922"/>
                        <a:ext cx="5334000" cy="7736558"/>
                      </a:xfrm>
                      <a:prstGeom prst="rect">
                        <a:avLst/>
                      </a:prstGeom>
                    </p:spPr>
                  </p:pic>
                </p:oleObj>
              </mc:Fallback>
            </mc:AlternateContent>
          </a:graphicData>
        </a:graphic>
      </p:graphicFrame>
    </p:spTree>
    <p:extLst>
      <p:ext uri="{BB962C8B-B14F-4D97-AF65-F5344CB8AC3E}">
        <p14:creationId xmlns:p14="http://schemas.microsoft.com/office/powerpoint/2010/main" val="1439984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381000" y="388202"/>
            <a:ext cx="8534400" cy="369332"/>
          </a:xfrm>
          <a:prstGeom prst="rect">
            <a:avLst/>
          </a:prstGeom>
          <a:noFill/>
        </p:spPr>
        <p:txBody>
          <a:bodyPr wrap="square" rtlCol="0">
            <a:spAutoFit/>
          </a:bodyPr>
          <a:lstStyle/>
          <a:p>
            <a:pPr algn="ctr"/>
            <a:r>
              <a:rPr lang="en-US" b="1" dirty="0"/>
              <a:t>Performance Task: </a:t>
            </a:r>
            <a:r>
              <a:rPr lang="en-US" b="1" dirty="0" smtClean="0"/>
              <a:t>ATOMIC </a:t>
            </a:r>
            <a:r>
              <a:rPr lang="en-US" b="1" dirty="0"/>
              <a:t>MODEL HOMEWORK PROJECT</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3637117328"/>
              </p:ext>
            </p:extLst>
          </p:nvPr>
        </p:nvGraphicFramePr>
        <p:xfrm>
          <a:off x="381000" y="757534"/>
          <a:ext cx="8227659" cy="5334000"/>
        </p:xfrm>
        <a:graphic>
          <a:graphicData uri="http://schemas.openxmlformats.org/drawingml/2006/table">
            <a:tbl>
              <a:tblPr firstRow="1" firstCol="1" bandRow="1" bandCol="1">
                <a:tableStyleId>{5C22544A-7EE6-4342-B048-85BDC9FD1C3A}</a:tableStyleId>
              </a:tblPr>
              <a:tblGrid>
                <a:gridCol w="1645407"/>
                <a:gridCol w="1645407"/>
                <a:gridCol w="1645407"/>
                <a:gridCol w="1645407"/>
                <a:gridCol w="1646031"/>
              </a:tblGrid>
              <a:tr h="209813">
                <a:tc>
                  <a:txBody>
                    <a:bodyPr/>
                    <a:lstStyle/>
                    <a:p>
                      <a:pPr marL="0" marR="0" algn="ctr">
                        <a:spcBef>
                          <a:spcPts val="0"/>
                        </a:spcBef>
                        <a:spcAft>
                          <a:spcPts val="0"/>
                        </a:spcAft>
                      </a:pPr>
                      <a:r>
                        <a:rPr lang="en-US" sz="1400" dirty="0">
                          <a:effectLst/>
                        </a:rPr>
                        <a:t>CRITERIA</a:t>
                      </a:r>
                      <a:endParaRPr lang="en-US" sz="1200" dirty="0">
                        <a:effectLst/>
                        <a:latin typeface="Times New Roman"/>
                        <a:ea typeface="Times New Roman"/>
                      </a:endParaRPr>
                    </a:p>
                  </a:txBody>
                  <a:tcPr marL="67440" marR="67440" marT="0" marB="0"/>
                </a:tc>
                <a:tc>
                  <a:txBody>
                    <a:bodyPr/>
                    <a:lstStyle/>
                    <a:p>
                      <a:pPr marL="0" marR="0" algn="ctr">
                        <a:spcBef>
                          <a:spcPts val="0"/>
                        </a:spcBef>
                        <a:spcAft>
                          <a:spcPts val="0"/>
                        </a:spcAft>
                      </a:pPr>
                      <a:r>
                        <a:rPr lang="en-US" sz="1400" dirty="0">
                          <a:effectLst/>
                        </a:rPr>
                        <a:t>4-ADVANCED</a:t>
                      </a:r>
                      <a:endParaRPr lang="en-US" sz="1200" dirty="0">
                        <a:effectLst/>
                        <a:latin typeface="Times New Roman"/>
                        <a:ea typeface="Times New Roman"/>
                      </a:endParaRPr>
                    </a:p>
                  </a:txBody>
                  <a:tcPr marL="67440" marR="67440" marT="0" marB="0"/>
                </a:tc>
                <a:tc>
                  <a:txBody>
                    <a:bodyPr/>
                    <a:lstStyle/>
                    <a:p>
                      <a:pPr marL="0" marR="0" algn="ctr">
                        <a:spcBef>
                          <a:spcPts val="0"/>
                        </a:spcBef>
                        <a:spcAft>
                          <a:spcPts val="0"/>
                        </a:spcAft>
                      </a:pPr>
                      <a:r>
                        <a:rPr lang="en-US" sz="1400">
                          <a:effectLst/>
                        </a:rPr>
                        <a:t>3-PROFICIENT</a:t>
                      </a:r>
                      <a:endParaRPr lang="en-US" sz="1200">
                        <a:effectLst/>
                        <a:latin typeface="Times New Roman"/>
                        <a:ea typeface="Times New Roman"/>
                      </a:endParaRPr>
                    </a:p>
                  </a:txBody>
                  <a:tcPr marL="67440" marR="67440" marT="0" marB="0"/>
                </a:tc>
                <a:tc>
                  <a:txBody>
                    <a:bodyPr/>
                    <a:lstStyle/>
                    <a:p>
                      <a:pPr marL="0" marR="0" algn="ctr">
                        <a:spcBef>
                          <a:spcPts val="0"/>
                        </a:spcBef>
                        <a:spcAft>
                          <a:spcPts val="0"/>
                        </a:spcAft>
                      </a:pPr>
                      <a:r>
                        <a:rPr lang="en-US" sz="1400">
                          <a:effectLst/>
                        </a:rPr>
                        <a:t>2-BASIC</a:t>
                      </a:r>
                      <a:endParaRPr lang="en-US" sz="1200">
                        <a:effectLst/>
                        <a:latin typeface="Times New Roman"/>
                        <a:ea typeface="Times New Roman"/>
                      </a:endParaRPr>
                    </a:p>
                  </a:txBody>
                  <a:tcPr marL="67440" marR="67440" marT="0" marB="0"/>
                </a:tc>
                <a:tc>
                  <a:txBody>
                    <a:bodyPr/>
                    <a:lstStyle/>
                    <a:p>
                      <a:pPr marL="0" marR="0" algn="ctr">
                        <a:spcBef>
                          <a:spcPts val="0"/>
                        </a:spcBef>
                        <a:spcAft>
                          <a:spcPts val="0"/>
                        </a:spcAft>
                      </a:pPr>
                      <a:r>
                        <a:rPr lang="en-US" sz="1400">
                          <a:effectLst/>
                        </a:rPr>
                        <a:t>1-BELOW BASIC</a:t>
                      </a:r>
                      <a:endParaRPr lang="en-US" sz="1200">
                        <a:effectLst/>
                        <a:latin typeface="Times New Roman"/>
                        <a:ea typeface="Times New Roman"/>
                      </a:endParaRPr>
                    </a:p>
                  </a:txBody>
                  <a:tcPr marL="67440" marR="67440" marT="0" marB="0"/>
                </a:tc>
              </a:tr>
              <a:tr h="899198">
                <a:tc>
                  <a:txBody>
                    <a:bodyPr/>
                    <a:lstStyle/>
                    <a:p>
                      <a:pPr marL="0" marR="0">
                        <a:spcBef>
                          <a:spcPts val="0"/>
                        </a:spcBef>
                        <a:spcAft>
                          <a:spcPts val="0"/>
                        </a:spcAft>
                      </a:pPr>
                      <a:r>
                        <a:rPr lang="en-US" sz="1200">
                          <a:effectLst/>
                        </a:rPr>
                        <a:t>Parts of the atom are accurately labeled with words &amp; charge (+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dirty="0">
                          <a:effectLst/>
                        </a:rPr>
                        <a:t>Includes all proficient requirements along with quarks, gluons, </a:t>
                      </a:r>
                      <a:r>
                        <a:rPr lang="en-US" sz="1200" dirty="0" smtClean="0">
                          <a:effectLst/>
                        </a:rPr>
                        <a:t>leptons.</a:t>
                      </a:r>
                      <a:endParaRPr lang="en-US" sz="1200" dirty="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Includes proton, electron, nucleus, neutron, element name, element symbol, atomic weight.</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Missing one or two of the proficient requirements.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Missing more than two of the proficient requirements.</a:t>
                      </a:r>
                      <a:endParaRPr lang="en-US" sz="1200">
                        <a:effectLst/>
                        <a:latin typeface="Times New Roman"/>
                        <a:ea typeface="Times New Roman"/>
                      </a:endParaRPr>
                    </a:p>
                  </a:txBody>
                  <a:tcPr marL="67440" marR="67440" marT="0" marB="0"/>
                </a:tc>
              </a:tr>
              <a:tr h="539519">
                <a:tc>
                  <a:txBody>
                    <a:bodyPr/>
                    <a:lstStyle/>
                    <a:p>
                      <a:pPr marL="0" marR="0">
                        <a:spcBef>
                          <a:spcPts val="0"/>
                        </a:spcBef>
                        <a:spcAft>
                          <a:spcPts val="0"/>
                        </a:spcAft>
                      </a:pPr>
                      <a:r>
                        <a:rPr lang="en-US" sz="1200">
                          <a:effectLst/>
                        </a:rPr>
                        <a:t>Explanation of each part of the atom is included.</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dirty="0">
                          <a:effectLst/>
                        </a:rPr>
                        <a:t>All eight parts of the atom are explained accurately.</a:t>
                      </a:r>
                      <a:endParaRPr lang="en-US" sz="1200" dirty="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All seven parts of the atom are explained accurately.</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One or two explanations are inaccurate or missing.</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More than two explanations are inaccurate or missing.</a:t>
                      </a:r>
                      <a:endParaRPr lang="en-US" sz="1200">
                        <a:effectLst/>
                        <a:latin typeface="Times New Roman"/>
                        <a:ea typeface="Times New Roman"/>
                      </a:endParaRPr>
                    </a:p>
                  </a:txBody>
                  <a:tcPr marL="67440" marR="67440" marT="0" marB="0"/>
                </a:tc>
              </a:tr>
              <a:tr h="539519">
                <a:tc>
                  <a:txBody>
                    <a:bodyPr/>
                    <a:lstStyle/>
                    <a:p>
                      <a:pPr marL="0" marR="0">
                        <a:spcBef>
                          <a:spcPts val="0"/>
                        </a:spcBef>
                        <a:spcAft>
                          <a:spcPts val="0"/>
                        </a:spcAft>
                      </a:pPr>
                      <a:r>
                        <a:rPr lang="en-US" sz="1200">
                          <a:effectLst/>
                        </a:rPr>
                        <a:t>Examples of element in daily life included.</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Five or more examples are included in project.</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Three to four examples of element in our world is included.</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One or two examples of element are included.</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Examples of where element found is inaccurate or missing. </a:t>
                      </a:r>
                      <a:endParaRPr lang="en-US" sz="1200">
                        <a:effectLst/>
                        <a:latin typeface="Times New Roman"/>
                        <a:ea typeface="Times New Roman"/>
                      </a:endParaRPr>
                    </a:p>
                  </a:txBody>
                  <a:tcPr marL="67440" marR="67440" marT="0" marB="0"/>
                </a:tc>
              </a:tr>
              <a:tr h="539519">
                <a:tc>
                  <a:txBody>
                    <a:bodyPr/>
                    <a:lstStyle/>
                    <a:p>
                      <a:pPr marL="0" marR="0">
                        <a:spcBef>
                          <a:spcPts val="0"/>
                        </a:spcBef>
                        <a:spcAft>
                          <a:spcPts val="0"/>
                        </a:spcAft>
                      </a:pPr>
                      <a:r>
                        <a:rPr lang="en-US" sz="1200">
                          <a:effectLst/>
                        </a:rPr>
                        <a:t>Mechanics, conventions, and grammar.</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Error free.</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Contains a few errors.</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Contains several errors.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Many errors which detract and hinder readability. </a:t>
                      </a:r>
                      <a:endParaRPr lang="en-US" sz="1200">
                        <a:effectLst/>
                        <a:latin typeface="Times New Roman"/>
                        <a:ea typeface="Times New Roman"/>
                      </a:endParaRPr>
                    </a:p>
                  </a:txBody>
                  <a:tcPr marL="67440" marR="67440" marT="0" marB="0"/>
                </a:tc>
              </a:tr>
              <a:tr h="359679">
                <a:tc>
                  <a:txBody>
                    <a:bodyPr/>
                    <a:lstStyle/>
                    <a:p>
                      <a:pPr marL="0" marR="0">
                        <a:spcBef>
                          <a:spcPts val="0"/>
                        </a:spcBef>
                        <a:spcAft>
                          <a:spcPts val="0"/>
                        </a:spcAft>
                      </a:pPr>
                      <a:r>
                        <a:rPr lang="en-US" sz="1200">
                          <a:effectLst/>
                        </a:rPr>
                        <a:t>Effort</a:t>
                      </a:r>
                    </a:p>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Project demonstrates time and effort.</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Time and effort not evident.</a:t>
                      </a:r>
                      <a:endParaRPr lang="en-US" sz="1200">
                        <a:effectLst/>
                        <a:latin typeface="Times New Roman"/>
                        <a:ea typeface="Times New Roman"/>
                      </a:endParaRPr>
                    </a:p>
                  </a:txBody>
                  <a:tcPr marL="67440" marR="67440" marT="0" marB="0"/>
                </a:tc>
              </a:tr>
              <a:tr h="359679">
                <a:tc>
                  <a:txBody>
                    <a:bodyPr/>
                    <a:lstStyle/>
                    <a:p>
                      <a:pPr marL="0" marR="0">
                        <a:spcBef>
                          <a:spcPts val="0"/>
                        </a:spcBef>
                        <a:spcAft>
                          <a:spcPts val="0"/>
                        </a:spcAft>
                      </a:pPr>
                      <a:r>
                        <a:rPr lang="en-US" sz="1200">
                          <a:effectLst/>
                        </a:rPr>
                        <a:t>Punctuality of Project</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Project turned in on time.</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Project was late.</a:t>
                      </a:r>
                      <a:endParaRPr lang="en-US" sz="1200">
                        <a:effectLst/>
                        <a:latin typeface="Times New Roman"/>
                        <a:ea typeface="Times New Roman"/>
                      </a:endParaRPr>
                    </a:p>
                  </a:txBody>
                  <a:tcPr marL="67440" marR="67440" marT="0" marB="0"/>
                </a:tc>
              </a:tr>
              <a:tr h="1079037">
                <a:tc>
                  <a:txBody>
                    <a:bodyPr/>
                    <a:lstStyle/>
                    <a:p>
                      <a:pPr marL="0" marR="0">
                        <a:spcBef>
                          <a:spcPts val="0"/>
                        </a:spcBef>
                        <a:spcAft>
                          <a:spcPts val="0"/>
                        </a:spcAft>
                      </a:pPr>
                      <a:r>
                        <a:rPr lang="en-US" sz="1200">
                          <a:effectLst/>
                        </a:rPr>
                        <a:t>Possible Scores:</a:t>
                      </a:r>
                    </a:p>
                    <a:p>
                      <a:pPr marL="0" marR="0">
                        <a:spcBef>
                          <a:spcPts val="0"/>
                        </a:spcBef>
                        <a:spcAft>
                          <a:spcPts val="0"/>
                        </a:spcAft>
                      </a:pPr>
                      <a:r>
                        <a:rPr lang="en-US" sz="1200">
                          <a:effectLst/>
                        </a:rPr>
                        <a:t>22 = Advanced</a:t>
                      </a:r>
                    </a:p>
                    <a:p>
                      <a:pPr marL="0" marR="0">
                        <a:spcBef>
                          <a:spcPts val="0"/>
                        </a:spcBef>
                        <a:spcAft>
                          <a:spcPts val="0"/>
                        </a:spcAft>
                      </a:pPr>
                      <a:r>
                        <a:rPr lang="en-US" sz="1200">
                          <a:effectLst/>
                        </a:rPr>
                        <a:t>18-21 = Proficient</a:t>
                      </a:r>
                    </a:p>
                    <a:p>
                      <a:pPr marL="0" marR="0">
                        <a:spcBef>
                          <a:spcPts val="0"/>
                        </a:spcBef>
                        <a:spcAft>
                          <a:spcPts val="0"/>
                        </a:spcAft>
                      </a:pPr>
                      <a:r>
                        <a:rPr lang="en-US" sz="1200">
                          <a:effectLst/>
                        </a:rPr>
                        <a:t>14-17 = Basic</a:t>
                      </a:r>
                    </a:p>
                    <a:p>
                      <a:pPr marL="0" marR="0">
                        <a:spcBef>
                          <a:spcPts val="0"/>
                        </a:spcBef>
                        <a:spcAft>
                          <a:spcPts val="0"/>
                        </a:spcAft>
                      </a:pPr>
                      <a:r>
                        <a:rPr lang="en-US" sz="1200">
                          <a:effectLst/>
                        </a:rPr>
                        <a:t>13 or less = Below Basic</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p>
                    <a:p>
                      <a:pPr marL="0" marR="0">
                        <a:spcBef>
                          <a:spcPts val="0"/>
                        </a:spcBef>
                        <a:spcAft>
                          <a:spcPts val="0"/>
                        </a:spcAft>
                      </a:pPr>
                      <a:r>
                        <a:rPr lang="en-US" sz="1200">
                          <a:effectLst/>
                        </a:rPr>
                        <a:t>Total Score = ________</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dirty="0">
                          <a:effectLst/>
                        </a:rPr>
                        <a:t> </a:t>
                      </a:r>
                      <a:endParaRPr lang="en-US" sz="1200" dirty="0">
                        <a:effectLst/>
                        <a:latin typeface="Times New Roman"/>
                        <a:ea typeface="Times New Roman"/>
                      </a:endParaRPr>
                    </a:p>
                  </a:txBody>
                  <a:tcPr marL="67440" marR="67440" marT="0" marB="0"/>
                </a:tc>
              </a:tr>
            </a:tbl>
          </a:graphicData>
        </a:graphic>
      </p:graphicFrame>
    </p:spTree>
    <p:extLst>
      <p:ext uri="{BB962C8B-B14F-4D97-AF65-F5344CB8AC3E}">
        <p14:creationId xmlns:p14="http://schemas.microsoft.com/office/powerpoint/2010/main" val="798862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571500" y="990600"/>
            <a:ext cx="8229600" cy="2362200"/>
          </a:xfrm>
        </p:spPr>
        <p:txBody>
          <a:bodyPr>
            <a:normAutofit fontScale="90000"/>
          </a:bodyPr>
          <a:lstStyle/>
          <a:p>
            <a:pPr algn="ctr"/>
            <a:r>
              <a:rPr lang="en-US" b="1" i="1" u="sng" dirty="0" smtClean="0"/>
              <a:t>“Seeing the Unseen”</a:t>
            </a:r>
            <a:r>
              <a:rPr lang="en-US" b="1" dirty="0" smtClean="0"/>
              <a:t> </a:t>
            </a:r>
            <a:br>
              <a:rPr lang="en-US" b="1" dirty="0" smtClean="0"/>
            </a:br>
            <a:r>
              <a:rPr lang="en-US" b="1" u="sng" dirty="0" smtClean="0"/>
              <a:t>Atom Structure  </a:t>
            </a:r>
            <a:r>
              <a:rPr lang="en-US" b="1" dirty="0" smtClean="0"/>
              <a:t/>
            </a:r>
            <a:br>
              <a:rPr lang="en-US" b="1" dirty="0" smtClean="0"/>
            </a:br>
            <a:r>
              <a:rPr lang="en-US" b="1" u="sng" dirty="0" smtClean="0"/>
              <a:t> Past, Present and Future</a:t>
            </a:r>
            <a:r>
              <a:rPr lang="en-US" dirty="0" smtClean="0"/>
              <a:t/>
            </a:r>
            <a:br>
              <a:rPr lang="en-US" dirty="0" smtClean="0"/>
            </a:br>
            <a:r>
              <a:rPr lang="en-US" sz="3600" i="1" dirty="0" smtClean="0"/>
              <a:t>Ann Hast – West Middle School</a:t>
            </a:r>
            <a:br>
              <a:rPr lang="en-US" sz="3600" i="1" dirty="0" smtClean="0"/>
            </a:br>
            <a:r>
              <a:rPr lang="en-US" sz="3600" i="1" dirty="0" smtClean="0"/>
              <a:t> Rapid City, SD</a:t>
            </a:r>
            <a:r>
              <a:rPr lang="en-US" sz="3600" dirty="0" smtClean="0"/>
              <a:t/>
            </a:r>
            <a:br>
              <a:rPr lang="en-US" sz="3600" dirty="0" smtClean="0"/>
            </a:br>
            <a:r>
              <a:rPr lang="en-US" sz="3600" i="1" dirty="0" smtClean="0"/>
              <a:t>Grade 6-8</a:t>
            </a:r>
            <a:r>
              <a:rPr lang="en-US" sz="3600" dirty="0" smtClean="0"/>
              <a:t/>
            </a:r>
            <a:br>
              <a:rPr lang="en-US" sz="3600" dirty="0" smtClean="0"/>
            </a:br>
            <a:r>
              <a:rPr lang="en-US" sz="3600" i="1" dirty="0" smtClean="0"/>
              <a:t>Duration 5 days/class periods</a:t>
            </a:r>
            <a:endParaRPr lang="en-US" sz="3600" dirty="0"/>
          </a:p>
        </p:txBody>
      </p:sp>
      <p:pic>
        <p:nvPicPr>
          <p:cNvPr id="8" name="Picture 7" descr="Description: http://www.rikenresearch.riken.jp/images/figures/low_4824.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4114800"/>
            <a:ext cx="2362200" cy="2298551"/>
          </a:xfrm>
          <a:prstGeom prst="rect">
            <a:avLst/>
          </a:prstGeom>
          <a:noFill/>
          <a:ln>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14400"/>
            <a:ext cx="8229600" cy="5092891"/>
          </a:xfrm>
        </p:spPr>
        <p:txBody>
          <a:bodyPr>
            <a:normAutofit/>
          </a:bodyPr>
          <a:lstStyle/>
          <a:p>
            <a:pPr lvl="0"/>
            <a:r>
              <a:rPr lang="en-US" dirty="0"/>
              <a:t>Compare and contrast models of the atom throughout history and how they </a:t>
            </a:r>
            <a:r>
              <a:rPr lang="en-US" dirty="0" smtClean="0"/>
              <a:t>originated</a:t>
            </a:r>
            <a:br>
              <a:rPr lang="en-US" dirty="0" smtClean="0"/>
            </a:br>
            <a:endParaRPr lang="en-US" dirty="0"/>
          </a:p>
          <a:p>
            <a:pPr lvl="0"/>
            <a:r>
              <a:rPr lang="en-US" dirty="0"/>
              <a:t>Understand the current model of the atom and that it is still </a:t>
            </a:r>
            <a:r>
              <a:rPr lang="en-US" dirty="0" smtClean="0"/>
              <a:t>evolving</a:t>
            </a:r>
            <a:br>
              <a:rPr lang="en-US" dirty="0" smtClean="0"/>
            </a:br>
            <a:endParaRPr lang="en-US" dirty="0"/>
          </a:p>
          <a:p>
            <a:pPr lvl="0"/>
            <a:r>
              <a:rPr lang="en-US" dirty="0"/>
              <a:t>Engage in model building and making </a:t>
            </a:r>
            <a:r>
              <a:rPr lang="en-US" dirty="0" smtClean="0"/>
              <a:t>inferences</a:t>
            </a:r>
            <a:br>
              <a:rPr lang="en-US" dirty="0" smtClean="0"/>
            </a:br>
            <a:endParaRPr lang="en-US" dirty="0"/>
          </a:p>
          <a:p>
            <a:pPr lvl="0"/>
            <a:r>
              <a:rPr lang="en-US" dirty="0"/>
              <a:t>Set the basics for delving deeper into particles (quarks)</a:t>
            </a:r>
          </a:p>
          <a:p>
            <a:pPr marL="109728" indent="0">
              <a:buNone/>
            </a:pPr>
            <a:endParaRPr lang="en-US" dirty="0"/>
          </a:p>
        </p:txBody>
      </p:sp>
      <p:sp>
        <p:nvSpPr>
          <p:cNvPr id="3" name="Title 2"/>
          <p:cNvSpPr>
            <a:spLocks noGrp="1"/>
          </p:cNvSpPr>
          <p:nvPr>
            <p:ph type="title"/>
          </p:nvPr>
        </p:nvSpPr>
        <p:spPr/>
        <p:txBody>
          <a:bodyPr>
            <a:normAutofit fontScale="90000"/>
          </a:bodyPr>
          <a:lstStyle/>
          <a:p>
            <a:r>
              <a:rPr lang="en-US" u="sng" dirty="0"/>
              <a:t>Objectives:</a:t>
            </a:r>
            <a:r>
              <a:rPr lang="en-US" dirty="0"/>
              <a:t/>
            </a:r>
            <a:br>
              <a:rPr lang="en-US" dirty="0"/>
            </a:br>
            <a:endParaRPr lang="en-US" dirty="0"/>
          </a:p>
        </p:txBody>
      </p:sp>
    </p:spTree>
    <p:extLst>
      <p:ext uri="{BB962C8B-B14F-4D97-AF65-F5344CB8AC3E}">
        <p14:creationId xmlns:p14="http://schemas.microsoft.com/office/powerpoint/2010/main" val="20952712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u="sng" dirty="0"/>
              <a:t>South Dakota Science Standards:</a:t>
            </a:r>
            <a:endParaRPr lang="en-US" dirty="0"/>
          </a:p>
          <a:p>
            <a:r>
              <a:rPr lang="en-US" dirty="0"/>
              <a:t> </a:t>
            </a:r>
          </a:p>
          <a:p>
            <a:r>
              <a:rPr lang="en-US" dirty="0"/>
              <a:t>	*6.N.2.1:  Students are able to pose questions that can be explored through scientific investigations.</a:t>
            </a:r>
          </a:p>
          <a:p>
            <a:r>
              <a:rPr lang="en-US" dirty="0"/>
              <a:t>	*6.P.1.1:  Students are able to able to identify the subatomic particles that make up atoms.</a:t>
            </a:r>
          </a:p>
          <a:p>
            <a:r>
              <a:rPr lang="en-US" dirty="0"/>
              <a:t>*6.S.1.1:  Students are able to describe how science and technology have helped society to solve problems.</a:t>
            </a:r>
          </a:p>
          <a:p>
            <a:r>
              <a:rPr lang="en-US" dirty="0"/>
              <a:t>*8.N.2.1.:  Students are able to differentiate among facts, predictions, theory and law/principles in scientific investigations.</a:t>
            </a:r>
          </a:p>
          <a:p>
            <a:r>
              <a:rPr lang="en-US" dirty="0"/>
              <a:t>*8.P.1.2.:  Students are able to use the Periodic Table to compare and contrast elements.</a:t>
            </a:r>
          </a:p>
          <a:p>
            <a:endParaRPr lang="en-US" dirty="0"/>
          </a:p>
        </p:txBody>
      </p:sp>
      <p:sp>
        <p:nvSpPr>
          <p:cNvPr id="3" name="Title 2"/>
          <p:cNvSpPr>
            <a:spLocks noGrp="1"/>
          </p:cNvSpPr>
          <p:nvPr>
            <p:ph type="title"/>
          </p:nvPr>
        </p:nvSpPr>
        <p:spPr/>
        <p:txBody>
          <a:bodyPr/>
          <a:lstStyle/>
          <a:p>
            <a:r>
              <a:rPr lang="en-US" u="sng" dirty="0">
                <a:effectLst/>
              </a:rPr>
              <a:t>Standards: </a:t>
            </a:r>
            <a:endParaRPr lang="en-US" dirty="0">
              <a:effectLst/>
            </a:endParaRPr>
          </a:p>
        </p:txBody>
      </p:sp>
    </p:spTree>
    <p:extLst>
      <p:ext uri="{BB962C8B-B14F-4D97-AF65-F5344CB8AC3E}">
        <p14:creationId xmlns:p14="http://schemas.microsoft.com/office/powerpoint/2010/main" val="24392971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*Disciplinary Core Ideas – </a:t>
            </a:r>
          </a:p>
          <a:p>
            <a:r>
              <a:rPr lang="en-US" dirty="0"/>
              <a:t>	-PS1.A:  Structure and Properties of Matter</a:t>
            </a:r>
          </a:p>
          <a:p>
            <a:r>
              <a:rPr lang="en-US" dirty="0"/>
              <a:t>*Performance Expectations – </a:t>
            </a:r>
          </a:p>
          <a:p>
            <a:r>
              <a:rPr lang="en-US" dirty="0"/>
              <a:t>	-MS-PS-SPM:  Construct and use models to explain atoms…</a:t>
            </a:r>
          </a:p>
          <a:p>
            <a:r>
              <a:rPr lang="en-US" dirty="0"/>
              <a:t>-MS-ETS-ETSS:  Provide examples to explain how advances in engineering have resulting in new tools and instruments for measurement, exploration, modeling and computation that enable new scientific discoveries…</a:t>
            </a:r>
          </a:p>
          <a:p>
            <a:r>
              <a:rPr lang="en-US" dirty="0"/>
              <a:t>*Science and Engineering Practices – </a:t>
            </a:r>
          </a:p>
          <a:p>
            <a:r>
              <a:rPr lang="en-US" dirty="0"/>
              <a:t>	-Engaging in Argument from Evidence</a:t>
            </a:r>
          </a:p>
          <a:p>
            <a:r>
              <a:rPr lang="en-US" dirty="0"/>
              <a:t>	-Developing and Using Models</a:t>
            </a:r>
          </a:p>
          <a:p>
            <a:r>
              <a:rPr lang="en-US" dirty="0"/>
              <a:t>*Crosscutting Concepts-</a:t>
            </a:r>
          </a:p>
          <a:p>
            <a:r>
              <a:rPr lang="en-US" dirty="0"/>
              <a:t>	-Patterns</a:t>
            </a:r>
          </a:p>
          <a:p>
            <a:r>
              <a:rPr lang="en-US" dirty="0"/>
              <a:t>	-Cause and Effect</a:t>
            </a:r>
          </a:p>
          <a:p>
            <a:endParaRPr lang="en-US" dirty="0"/>
          </a:p>
        </p:txBody>
      </p:sp>
      <p:sp>
        <p:nvSpPr>
          <p:cNvPr id="3" name="Title 2"/>
          <p:cNvSpPr>
            <a:spLocks noGrp="1"/>
          </p:cNvSpPr>
          <p:nvPr>
            <p:ph type="title"/>
          </p:nvPr>
        </p:nvSpPr>
        <p:spPr/>
        <p:txBody>
          <a:bodyPr>
            <a:normAutofit fontScale="90000"/>
          </a:bodyPr>
          <a:lstStyle/>
          <a:p>
            <a:r>
              <a:rPr lang="en-US" u="sng" dirty="0">
                <a:effectLst/>
              </a:rPr>
              <a:t>NGSS  Standards:</a:t>
            </a:r>
            <a:r>
              <a:rPr lang="en-US" dirty="0">
                <a:effectLst/>
              </a:rPr>
              <a:t/>
            </a:r>
            <a:br>
              <a:rPr lang="en-US" dirty="0">
                <a:effectLst/>
              </a:rPr>
            </a:br>
            <a:endParaRPr lang="en-US" dirty="0"/>
          </a:p>
        </p:txBody>
      </p:sp>
    </p:spTree>
    <p:extLst>
      <p:ext uri="{BB962C8B-B14F-4D97-AF65-F5344CB8AC3E}">
        <p14:creationId xmlns:p14="http://schemas.microsoft.com/office/powerpoint/2010/main" val="21844966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229600" cy="4525963"/>
          </a:xfrm>
        </p:spPr>
        <p:txBody>
          <a:bodyPr>
            <a:normAutofit fontScale="62500" lnSpcReduction="20000"/>
          </a:bodyPr>
          <a:lstStyle/>
          <a:p>
            <a:r>
              <a:rPr lang="en-US" dirty="0" smtClean="0"/>
              <a:t>Indirect </a:t>
            </a:r>
            <a:r>
              <a:rPr lang="en-US" dirty="0"/>
              <a:t>Evidence can be used to learn about things that we cannot see.</a:t>
            </a:r>
          </a:p>
          <a:p>
            <a:r>
              <a:rPr lang="en-US" dirty="0" smtClean="0"/>
              <a:t>The </a:t>
            </a:r>
            <a:r>
              <a:rPr lang="en-US" dirty="0"/>
              <a:t>atom is the smallest particle you can have a substance </a:t>
            </a:r>
            <a:r>
              <a:rPr lang="en-US" b="1" dirty="0"/>
              <a:t>but</a:t>
            </a:r>
            <a:r>
              <a:rPr lang="en-US" dirty="0"/>
              <a:t> is itself made up of smaller particles which are in turn made up of smaller particles leading into the current study of matter in the universe.</a:t>
            </a:r>
          </a:p>
          <a:p>
            <a:r>
              <a:rPr lang="en-US" dirty="0"/>
              <a:t> </a:t>
            </a:r>
            <a:r>
              <a:rPr lang="en-US" dirty="0" smtClean="0"/>
              <a:t>Our </a:t>
            </a:r>
            <a:r>
              <a:rPr lang="en-US" dirty="0"/>
              <a:t>understanding of atoms and matter is continually being revised.</a:t>
            </a:r>
          </a:p>
          <a:p>
            <a:r>
              <a:rPr lang="en-US" b="1" u="sng" dirty="0"/>
              <a:t>Materials:</a:t>
            </a:r>
            <a:endParaRPr lang="en-US" dirty="0"/>
          </a:p>
          <a:p>
            <a:r>
              <a:rPr lang="en-US" b="1" dirty="0"/>
              <a:t>	</a:t>
            </a:r>
            <a:r>
              <a:rPr lang="en-US" dirty="0"/>
              <a:t>Teacher computer with projector/</a:t>
            </a:r>
            <a:r>
              <a:rPr lang="en-US" dirty="0" err="1"/>
              <a:t>Smartboard</a:t>
            </a:r>
            <a:endParaRPr lang="en-US" dirty="0"/>
          </a:p>
          <a:p>
            <a:r>
              <a:rPr lang="en-US" dirty="0"/>
              <a:t>	Student computers with Java (headphones)</a:t>
            </a:r>
          </a:p>
          <a:p>
            <a:r>
              <a:rPr lang="en-US" dirty="0"/>
              <a:t>	Mystery Boxes</a:t>
            </a:r>
          </a:p>
          <a:p>
            <a:r>
              <a:rPr lang="en-US" dirty="0"/>
              <a:t>	Rutherford simulation board, marbles, meter sticks, graph paper</a:t>
            </a:r>
          </a:p>
          <a:p>
            <a:r>
              <a:rPr lang="en-US" dirty="0"/>
              <a:t>	Student copies of any worksheets you choose to use</a:t>
            </a:r>
          </a:p>
          <a:p>
            <a:r>
              <a:rPr lang="en-US" dirty="0"/>
              <a:t>	Materials for model building (clay, cardboard, flashlights, mirrors)</a:t>
            </a:r>
          </a:p>
          <a:p>
            <a:r>
              <a:rPr lang="en-US" dirty="0"/>
              <a:t>	Materials for SPM extension activity (landscape boxes, probes, sugar cubes, graph paper, colored pens)</a:t>
            </a:r>
          </a:p>
          <a:p>
            <a:r>
              <a:rPr lang="en-US" dirty="0"/>
              <a:t>	Modeling the Hydrogen Atom Spectrum Analysis Worksheets- for extension.</a:t>
            </a:r>
          </a:p>
          <a:p>
            <a:endParaRPr lang="en-US" dirty="0"/>
          </a:p>
        </p:txBody>
      </p:sp>
      <p:sp>
        <p:nvSpPr>
          <p:cNvPr id="3" name="Title 2"/>
          <p:cNvSpPr>
            <a:spLocks noGrp="1"/>
          </p:cNvSpPr>
          <p:nvPr>
            <p:ph type="title"/>
          </p:nvPr>
        </p:nvSpPr>
        <p:spPr/>
        <p:txBody>
          <a:bodyPr/>
          <a:lstStyle/>
          <a:p>
            <a:pPr algn="ctr"/>
            <a:r>
              <a:rPr lang="en-US" dirty="0" smtClean="0"/>
              <a:t>Big Ideas</a:t>
            </a:r>
            <a:endParaRPr lang="en-US" dirty="0"/>
          </a:p>
        </p:txBody>
      </p:sp>
    </p:spTree>
    <p:extLst>
      <p:ext uri="{BB962C8B-B14F-4D97-AF65-F5344CB8AC3E}">
        <p14:creationId xmlns:p14="http://schemas.microsoft.com/office/powerpoint/2010/main" val="5277035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4525963"/>
          </a:xfrm>
        </p:spPr>
        <p:txBody>
          <a:bodyPr>
            <a:normAutofit/>
          </a:bodyPr>
          <a:lstStyle/>
          <a:p>
            <a:r>
              <a:rPr lang="en-US" sz="2000" b="1" dirty="0" smtClean="0"/>
              <a:t>Hands-on </a:t>
            </a:r>
            <a:r>
              <a:rPr lang="en-US" sz="2000" b="1" dirty="0"/>
              <a:t>Mystery Boxes</a:t>
            </a:r>
            <a:r>
              <a:rPr lang="en-US" sz="2000" dirty="0"/>
              <a:t>:  Each student has a box sitting on their desk when they come in.  They are to guess what is in the sealed box. Discuss/share techniques used.  How else could we use these techniques?</a:t>
            </a:r>
          </a:p>
          <a:p>
            <a:pPr marL="109728" indent="0">
              <a:buNone/>
            </a:pPr>
            <a:endParaRPr lang="en-US" sz="2000" dirty="0"/>
          </a:p>
          <a:p>
            <a:r>
              <a:rPr lang="en-US" sz="2000" b="1" dirty="0" smtClean="0"/>
              <a:t>Rutherford </a:t>
            </a:r>
            <a:r>
              <a:rPr lang="en-US" sz="2000" b="1" dirty="0"/>
              <a:t>Board</a:t>
            </a:r>
            <a:r>
              <a:rPr lang="en-US" sz="2000" dirty="0"/>
              <a:t> (labeled axis on sides):  Students decide how to figure out what shape is under the board using the materials provided – marbles of various </a:t>
            </a:r>
            <a:r>
              <a:rPr lang="en-US" sz="2000" dirty="0" smtClean="0"/>
              <a:t>sizes, graph paper</a:t>
            </a:r>
            <a:r>
              <a:rPr lang="en-US" sz="2000" dirty="0"/>
              <a:t>, rulers.  Discuss/modify.</a:t>
            </a:r>
          </a:p>
          <a:p>
            <a:pPr marL="109728" indent="0">
              <a:buNone/>
            </a:pPr>
            <a:endParaRPr lang="en-US" dirty="0"/>
          </a:p>
          <a:p>
            <a:endParaRPr lang="en-US" dirty="0"/>
          </a:p>
        </p:txBody>
      </p:sp>
      <p:sp>
        <p:nvSpPr>
          <p:cNvPr id="3" name="Title 2"/>
          <p:cNvSpPr>
            <a:spLocks noGrp="1"/>
          </p:cNvSpPr>
          <p:nvPr>
            <p:ph type="title"/>
          </p:nvPr>
        </p:nvSpPr>
        <p:spPr/>
        <p:txBody>
          <a:bodyPr>
            <a:normAutofit fontScale="90000"/>
          </a:bodyPr>
          <a:lstStyle/>
          <a:p>
            <a:r>
              <a:rPr lang="en-US" u="sng" dirty="0"/>
              <a:t>Engaging Activity: Day 1  </a:t>
            </a:r>
            <a:r>
              <a:rPr lang="en-US" dirty="0"/>
              <a:t>(in classroom)</a:t>
            </a:r>
            <a:br>
              <a:rPr lang="en-US" dirty="0"/>
            </a:b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886200"/>
            <a:ext cx="3769360" cy="2521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95924" y="6434936"/>
            <a:ext cx="5248553" cy="215444"/>
          </a:xfrm>
          <a:prstGeom prst="rect">
            <a:avLst/>
          </a:prstGeom>
          <a:noFill/>
        </p:spPr>
        <p:txBody>
          <a:bodyPr wrap="none" rtlCol="0">
            <a:spAutoFit/>
          </a:bodyPr>
          <a:lstStyle/>
          <a:p>
            <a:r>
              <a:rPr lang="en-US" sz="800" dirty="0" smtClean="0"/>
              <a:t>Photo From:  http</a:t>
            </a:r>
            <a:r>
              <a:rPr lang="en-US" sz="800" dirty="0"/>
              <a:t>://galileo.phys.virginia.edu/Education/outreach/8thgradesol/IndirectMeasure2.htm</a:t>
            </a:r>
          </a:p>
        </p:txBody>
      </p:sp>
    </p:spTree>
    <p:extLst>
      <p:ext uri="{BB962C8B-B14F-4D97-AF65-F5344CB8AC3E}">
        <p14:creationId xmlns:p14="http://schemas.microsoft.com/office/powerpoint/2010/main" val="3379503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2600"/>
            <a:ext cx="8229600" cy="4525963"/>
          </a:xfrm>
        </p:spPr>
        <p:txBody>
          <a:bodyPr>
            <a:normAutofit/>
          </a:bodyPr>
          <a:lstStyle/>
          <a:p>
            <a:r>
              <a:rPr lang="en-US" sz="2400" dirty="0" smtClean="0"/>
              <a:t>Week long workshop at the lab </a:t>
            </a:r>
          </a:p>
          <a:p>
            <a:r>
              <a:rPr lang="en-US" sz="2400" dirty="0" smtClean="0"/>
              <a:t>Educators explored online resources </a:t>
            </a:r>
            <a:r>
              <a:rPr lang="en-US" sz="2400" dirty="0"/>
              <a:t>for delivering modern physics </a:t>
            </a:r>
            <a:r>
              <a:rPr lang="en-US" sz="2400" dirty="0" smtClean="0"/>
              <a:t>content </a:t>
            </a:r>
            <a:r>
              <a:rPr lang="en-US" sz="2400" dirty="0"/>
              <a:t>to K-12 </a:t>
            </a:r>
            <a:r>
              <a:rPr lang="en-US" sz="2400" dirty="0" smtClean="0"/>
              <a:t>students at the lab.</a:t>
            </a:r>
            <a:endParaRPr lang="en-US" dirty="0"/>
          </a:p>
        </p:txBody>
      </p:sp>
      <p:sp>
        <p:nvSpPr>
          <p:cNvPr id="4" name="Title 3"/>
          <p:cNvSpPr>
            <a:spLocks noGrp="1"/>
          </p:cNvSpPr>
          <p:nvPr>
            <p:ph type="title"/>
          </p:nvPr>
        </p:nvSpPr>
        <p:spPr>
          <a:xfrm>
            <a:off x="457200" y="533400"/>
            <a:ext cx="8229600" cy="1143000"/>
          </a:xfrm>
        </p:spPr>
        <p:txBody>
          <a:bodyPr>
            <a:normAutofit fontScale="90000"/>
          </a:bodyPr>
          <a:lstStyle/>
          <a:p>
            <a:pPr algn="ctr"/>
            <a:r>
              <a:rPr lang="en-US" dirty="0" smtClean="0"/>
              <a:t>Workshop:  Physics of the Atomic Nuclei in 21</a:t>
            </a:r>
            <a:r>
              <a:rPr lang="en-US" baseline="30000" dirty="0" smtClean="0"/>
              <a:t>st</a:t>
            </a:r>
            <a:r>
              <a:rPr lang="en-US" dirty="0" smtClean="0"/>
              <a:t> Century Classroom</a:t>
            </a:r>
            <a:endParaRPr lang="en-US" dirty="0"/>
          </a:p>
        </p:txBody>
      </p:sp>
      <p:pic>
        <p:nvPicPr>
          <p:cNvPr id="6" name="Content Placeholder 5"/>
          <p:cNvPicPr>
            <a:picLocks noGrp="1" noChangeAspect="1"/>
          </p:cNvPicPr>
          <p:nvPr>
            <p:ph sz="half" idx="4294967295"/>
          </p:nvPr>
        </p:nvPicPr>
        <p:blipFill>
          <a:blip r:embed="rId2" cstate="print">
            <a:extLst>
              <a:ext uri="{28A0092B-C50C-407E-A947-70E740481C1C}">
                <a14:useLocalDpi xmlns:a14="http://schemas.microsoft.com/office/drawing/2010/main" val="0"/>
              </a:ext>
            </a:extLst>
          </a:blip>
          <a:stretch>
            <a:fillRect/>
          </a:stretch>
        </p:blipFill>
        <p:spPr>
          <a:xfrm>
            <a:off x="2209800" y="3048000"/>
            <a:ext cx="5143500" cy="3429000"/>
          </a:xfrm>
        </p:spPr>
      </p:pic>
    </p:spTree>
    <p:extLst>
      <p:ext uri="{BB962C8B-B14F-4D97-AF65-F5344CB8AC3E}">
        <p14:creationId xmlns:p14="http://schemas.microsoft.com/office/powerpoint/2010/main" val="6410892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dirty="0" smtClean="0"/>
              <a:t>Rutherford Scattering from</a:t>
            </a:r>
            <a:br>
              <a:rPr lang="en-US" dirty="0" smtClean="0"/>
            </a:br>
            <a:r>
              <a:rPr lang="en-US" dirty="0" err="1" smtClean="0"/>
              <a:t>PhET</a:t>
            </a:r>
            <a:r>
              <a:rPr lang="en-US" dirty="0" smtClean="0"/>
              <a:t> Lab</a:t>
            </a:r>
            <a:endParaRPr lang="en-US" dirty="0"/>
          </a:p>
        </p:txBody>
      </p:sp>
      <p:pic>
        <p:nvPicPr>
          <p:cNvPr id="4" name="VID00253.AVI">
            <a:hlinkClick r:id="" action="ppaction://media"/>
          </p:cNvPr>
          <p:cNvPicPr>
            <a:picLocks noGrp="1" noRot="1" noChangeAspect="1"/>
          </p:cNvPicPr>
          <p:nvPr>
            <p:ph idx="1"/>
            <a:videoFile r:link="rId1"/>
          </p:nvPr>
        </p:nvPicPr>
        <p:blipFill>
          <a:blip r:embed="rId3" cstate="print"/>
          <a:stretch>
            <a:fillRect/>
          </a:stretch>
        </p:blipFill>
        <p:spPr>
          <a:xfrm>
            <a:off x="1600200" y="1524000"/>
            <a:ext cx="5334000" cy="4000500"/>
          </a:xfrm>
          <a:prstGeom prst="rect">
            <a:avLst/>
          </a:prstGeom>
        </p:spPr>
      </p:pic>
      <p:sp>
        <p:nvSpPr>
          <p:cNvPr id="2" name="Rectangle 1"/>
          <p:cNvSpPr/>
          <p:nvPr/>
        </p:nvSpPr>
        <p:spPr>
          <a:xfrm>
            <a:off x="685800" y="1371600"/>
            <a:ext cx="7696200" cy="923330"/>
          </a:xfrm>
          <a:prstGeom prst="rect">
            <a:avLst/>
          </a:prstGeom>
          <a:solidFill>
            <a:schemeClr val="bg1"/>
          </a:solidFill>
        </p:spPr>
        <p:txBody>
          <a:bodyPr wrap="square">
            <a:spAutoFit/>
          </a:bodyPr>
          <a:lstStyle/>
          <a:p>
            <a:r>
              <a:rPr lang="en-US" dirty="0">
                <a:hlinkClick r:id="rId4"/>
              </a:rPr>
              <a:t>Rutherford Scattering Simulation (</a:t>
            </a:r>
            <a:r>
              <a:rPr lang="en-US" dirty="0" err="1">
                <a:hlinkClick r:id="rId4"/>
              </a:rPr>
              <a:t>PhET</a:t>
            </a:r>
            <a:r>
              <a:rPr lang="en-US" dirty="0">
                <a:hlinkClick r:id="rId4"/>
              </a:rPr>
              <a:t>) </a:t>
            </a:r>
            <a:r>
              <a:rPr lang="en-US" dirty="0"/>
              <a:t>on projector – </a:t>
            </a:r>
            <a:r>
              <a:rPr lang="en-US" dirty="0" smtClean="0"/>
              <a:t/>
            </a:r>
            <a:br>
              <a:rPr lang="en-US" dirty="0" smtClean="0"/>
            </a:br>
            <a:r>
              <a:rPr lang="en-US" dirty="0" smtClean="0"/>
              <a:t>Discuss </a:t>
            </a:r>
            <a:r>
              <a:rPr lang="en-US" dirty="0"/>
              <a:t>indirect evidence</a:t>
            </a:r>
          </a:p>
          <a:p>
            <a:r>
              <a:rPr lang="en-US" u="sng" dirty="0">
                <a:hlinkClick r:id="rId4"/>
              </a:rPr>
              <a:t>http://phet.colorado.edu/en/simulation/rutherford-scattering</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000498342"/>
              </p:ext>
            </p:extLst>
          </p:nvPr>
        </p:nvGraphicFramePr>
        <p:xfrm>
          <a:off x="457200" y="3124200"/>
          <a:ext cx="8229600" cy="256032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en-US" dirty="0" smtClean="0"/>
                        <a:t>Variable Changed</a:t>
                      </a:r>
                      <a:endParaRPr lang="en-US" dirty="0"/>
                    </a:p>
                  </a:txBody>
                  <a:tcPr/>
                </a:tc>
                <a:tc>
                  <a:txBody>
                    <a:bodyPr/>
                    <a:lstStyle/>
                    <a:p>
                      <a:pPr algn="ctr"/>
                      <a:r>
                        <a:rPr lang="en-US" dirty="0" smtClean="0"/>
                        <a:t>Observation</a:t>
                      </a:r>
                      <a:endParaRPr lang="en-US" dirty="0"/>
                    </a:p>
                  </a:txBody>
                  <a:tcPr/>
                </a:tc>
                <a:tc>
                  <a:txBody>
                    <a:bodyPr/>
                    <a:lstStyle/>
                    <a:p>
                      <a:pPr algn="ctr"/>
                      <a:r>
                        <a:rPr lang="en-US" dirty="0" smtClean="0"/>
                        <a:t>Possible Explanation of Result</a:t>
                      </a:r>
                      <a:endParaRPr lang="en-US" dirty="0"/>
                    </a:p>
                  </a:txBody>
                  <a:tcPr/>
                </a:tc>
              </a:tr>
              <a:tr h="370840">
                <a:tc>
                  <a:txBody>
                    <a:bodyPr/>
                    <a:lstStyle/>
                    <a:p>
                      <a:endParaRPr lang="en-US"/>
                    </a:p>
                  </a:txBody>
                  <a:tcPr/>
                </a:tc>
                <a:tc>
                  <a:txBody>
                    <a:bodyPr/>
                    <a:lstStyle/>
                    <a:p>
                      <a:endParaRPr lang="en-US"/>
                    </a:p>
                  </a:txBody>
                  <a:tcPr/>
                </a:tc>
                <a:tc>
                  <a:txBody>
                    <a:bodyPr/>
                    <a:lstStyle/>
                    <a:p>
                      <a:endParaRPr lang="en-US" dirty="0" smtClean="0"/>
                    </a:p>
                    <a:p>
                      <a:endParaRPr lang="en-US" dirty="0"/>
                    </a:p>
                  </a:txBody>
                  <a:tcPr/>
                </a:tc>
              </a:tr>
              <a:tr h="370840">
                <a:tc>
                  <a:txBody>
                    <a:bodyPr/>
                    <a:lstStyle/>
                    <a:p>
                      <a:endParaRPr lang="en-US"/>
                    </a:p>
                  </a:txBody>
                  <a:tcPr/>
                </a:tc>
                <a:tc>
                  <a:txBody>
                    <a:bodyPr/>
                    <a:lstStyle/>
                    <a:p>
                      <a:endParaRPr lang="en-US"/>
                    </a:p>
                  </a:txBody>
                  <a:tcPr/>
                </a:tc>
                <a:tc>
                  <a:txBody>
                    <a:bodyPr/>
                    <a:lstStyle/>
                    <a:p>
                      <a:endParaRPr lang="en-US" dirty="0" smtClean="0"/>
                    </a:p>
                    <a:p>
                      <a:endParaRPr lang="en-US" dirty="0"/>
                    </a:p>
                  </a:txBody>
                  <a:tcPr/>
                </a:tc>
              </a:tr>
              <a:tr h="370840">
                <a:tc>
                  <a:txBody>
                    <a:bodyPr/>
                    <a:lstStyle/>
                    <a:p>
                      <a:endParaRPr lang="en-US"/>
                    </a:p>
                  </a:txBody>
                  <a:tcPr/>
                </a:tc>
                <a:tc>
                  <a:txBody>
                    <a:bodyPr/>
                    <a:lstStyle/>
                    <a:p>
                      <a:endParaRPr lang="en-US"/>
                    </a:p>
                  </a:txBody>
                  <a:tcPr/>
                </a:tc>
                <a:tc>
                  <a:txBody>
                    <a:bodyPr/>
                    <a:lstStyle/>
                    <a:p>
                      <a:endParaRPr lang="en-US" dirty="0" smtClean="0"/>
                    </a:p>
                    <a:p>
                      <a:endParaRPr lang="en-US" dirty="0" smtClean="0"/>
                    </a:p>
                  </a:txBody>
                  <a:tcPr/>
                </a:tc>
              </a:tr>
            </a:tbl>
          </a:graphicData>
        </a:graphic>
      </p:graphicFrame>
      <p:sp>
        <p:nvSpPr>
          <p:cNvPr id="3" name="Title 2"/>
          <p:cNvSpPr>
            <a:spLocks noGrp="1"/>
          </p:cNvSpPr>
          <p:nvPr>
            <p:ph type="title"/>
          </p:nvPr>
        </p:nvSpPr>
        <p:spPr/>
        <p:txBody>
          <a:bodyPr>
            <a:normAutofit/>
          </a:bodyPr>
          <a:lstStyle/>
          <a:p>
            <a:pPr lvl="0" algn="ctr"/>
            <a:r>
              <a:rPr lang="en-US" sz="2700" dirty="0" smtClean="0"/>
              <a:t>Rutherford Scattering Student Sheet</a:t>
            </a:r>
            <a:r>
              <a:rPr lang="en-US" dirty="0"/>
              <a:t/>
            </a:r>
            <a:br>
              <a:rPr lang="en-US" dirty="0"/>
            </a:br>
            <a:endParaRPr lang="en-US" dirty="0"/>
          </a:p>
        </p:txBody>
      </p:sp>
      <p:sp>
        <p:nvSpPr>
          <p:cNvPr id="7" name="TextBox 6"/>
          <p:cNvSpPr txBox="1"/>
          <p:nvPr/>
        </p:nvSpPr>
        <p:spPr>
          <a:xfrm>
            <a:off x="533400" y="1447800"/>
            <a:ext cx="7772400" cy="1754326"/>
          </a:xfrm>
          <a:prstGeom prst="rect">
            <a:avLst/>
          </a:prstGeom>
          <a:noFill/>
        </p:spPr>
        <p:txBody>
          <a:bodyPr wrap="square" rtlCol="0">
            <a:spAutoFit/>
          </a:bodyPr>
          <a:lstStyle/>
          <a:p>
            <a:pPr lvl="0"/>
            <a:r>
              <a:rPr lang="en-US" dirty="0" smtClean="0"/>
              <a:t>Pretend </a:t>
            </a:r>
            <a:r>
              <a:rPr lang="en-US" dirty="0"/>
              <a:t>you are Dr. Rutherford and you are watching this experiment for the first time.  What are your initial thoughts on what you are seeing?  </a:t>
            </a:r>
          </a:p>
          <a:p>
            <a:r>
              <a:rPr lang="en-US" dirty="0"/>
              <a:t> </a:t>
            </a:r>
          </a:p>
          <a:p>
            <a:r>
              <a:rPr lang="en-US" dirty="0" smtClean="0"/>
              <a:t>Use </a:t>
            </a:r>
            <a:r>
              <a:rPr lang="en-US" dirty="0"/>
              <a:t>the features in the </a:t>
            </a:r>
            <a:r>
              <a:rPr lang="en-US" dirty="0" smtClean="0"/>
              <a:t>simulation </a:t>
            </a:r>
            <a:r>
              <a:rPr lang="en-US" dirty="0"/>
              <a:t>to help prove your thoughts.  Explain what you changed in the data table below.    </a:t>
            </a:r>
          </a:p>
        </p:txBody>
      </p:sp>
    </p:spTree>
    <p:extLst>
      <p:ext uri="{BB962C8B-B14F-4D97-AF65-F5344CB8AC3E}">
        <p14:creationId xmlns:p14="http://schemas.microsoft.com/office/powerpoint/2010/main" val="7151937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28600"/>
            <a:ext cx="8382000" cy="5324535"/>
          </a:xfrm>
          <a:prstGeom prst="rect">
            <a:avLst/>
          </a:prstGeom>
          <a:noFill/>
        </p:spPr>
        <p:txBody>
          <a:bodyPr wrap="square" rtlCol="0">
            <a:spAutoFit/>
          </a:bodyPr>
          <a:lstStyle/>
          <a:p>
            <a:r>
              <a:rPr lang="en-US" dirty="0"/>
              <a:t> </a:t>
            </a:r>
            <a:endParaRPr lang="en-US" sz="1600" dirty="0"/>
          </a:p>
          <a:p>
            <a:pPr lvl="0"/>
            <a:r>
              <a:rPr lang="en-US" sz="1600" dirty="0" smtClean="0"/>
              <a:t>3.What </a:t>
            </a:r>
            <a:r>
              <a:rPr lang="en-US" sz="1600" dirty="0"/>
              <a:t>do think an alpha particle is?  Be sure to explain your thinking.</a:t>
            </a:r>
          </a:p>
          <a:p>
            <a:r>
              <a:rPr lang="en-US" sz="1600" dirty="0"/>
              <a:t> </a:t>
            </a:r>
            <a:endParaRPr lang="en-US" sz="1600" dirty="0" smtClean="0"/>
          </a:p>
          <a:p>
            <a:endParaRPr lang="en-US" sz="1600" dirty="0"/>
          </a:p>
          <a:p>
            <a:r>
              <a:rPr lang="en-US" sz="1600" dirty="0"/>
              <a:t> </a:t>
            </a:r>
            <a:r>
              <a:rPr lang="en-US" sz="1600" dirty="0" smtClean="0"/>
              <a:t>4. Pretend </a:t>
            </a:r>
            <a:r>
              <a:rPr lang="en-US" sz="1600" dirty="0"/>
              <a:t>you are Dr. Rutherford again.  What conclusions would you make about what you saw after changing the variables?  What additional questions do you still have?  </a:t>
            </a:r>
          </a:p>
          <a:p>
            <a:r>
              <a:rPr lang="en-US" sz="1600" dirty="0"/>
              <a:t> </a:t>
            </a:r>
            <a:endParaRPr lang="en-US" sz="1600" dirty="0" smtClean="0"/>
          </a:p>
          <a:p>
            <a:endParaRPr lang="en-US" sz="1600" dirty="0" smtClean="0"/>
          </a:p>
          <a:p>
            <a:r>
              <a:rPr lang="en-US" sz="1600" dirty="0" smtClean="0"/>
              <a:t>5</a:t>
            </a:r>
            <a:r>
              <a:rPr lang="en-US" sz="1600" dirty="0"/>
              <a:t>.  In your lab groups, brainstorm some ideas of things that exist that you cannot    actually see.  Pick one and devise an experiment that could prove its existence.  </a:t>
            </a:r>
          </a:p>
          <a:p>
            <a:r>
              <a:rPr lang="en-US" sz="1600" dirty="0"/>
              <a:t> </a:t>
            </a:r>
          </a:p>
          <a:p>
            <a:r>
              <a:rPr lang="en-US" sz="1600" dirty="0"/>
              <a:t> </a:t>
            </a:r>
          </a:p>
          <a:p>
            <a:r>
              <a:rPr lang="en-US" sz="1600" dirty="0"/>
              <a:t>  </a:t>
            </a:r>
          </a:p>
          <a:p>
            <a:r>
              <a:rPr lang="en-US" sz="1600" b="1" u="sng" dirty="0"/>
              <a:t>EXTENSION ACTIVITES</a:t>
            </a:r>
            <a:endParaRPr lang="en-US" sz="1600" dirty="0"/>
          </a:p>
          <a:p>
            <a:pPr marL="285750" lvl="0" indent="-285750">
              <a:buFont typeface="Arial" pitchFamily="34" charset="0"/>
              <a:buChar char="•"/>
            </a:pPr>
            <a:r>
              <a:rPr lang="en-US" sz="1600" dirty="0"/>
              <a:t>Role-playing-pretend you are Dr. Rutherford and you are presenting your findings to other scientists.  </a:t>
            </a:r>
          </a:p>
          <a:p>
            <a:pPr marL="285750" lvl="0" indent="-285750">
              <a:buFont typeface="Arial" pitchFamily="34" charset="0"/>
              <a:buChar char="•"/>
            </a:pPr>
            <a:r>
              <a:rPr lang="en-US" sz="1600" dirty="0"/>
              <a:t>Research why radioactive material is dangerous to living things.  </a:t>
            </a:r>
          </a:p>
          <a:p>
            <a:pPr marL="285750" lvl="0" indent="-285750">
              <a:buFont typeface="Arial" pitchFamily="34" charset="0"/>
              <a:buChar char="•"/>
            </a:pPr>
            <a:r>
              <a:rPr lang="en-US" sz="1600" dirty="0"/>
              <a:t>Research the different models of the atom and explain why the models have changed over time (can be done as a jigsaw). </a:t>
            </a:r>
          </a:p>
          <a:p>
            <a:endParaRPr lang="en-US" dirty="0"/>
          </a:p>
        </p:txBody>
      </p:sp>
    </p:spTree>
    <p:extLst>
      <p:ext uri="{BB962C8B-B14F-4D97-AF65-F5344CB8AC3E}">
        <p14:creationId xmlns:p14="http://schemas.microsoft.com/office/powerpoint/2010/main" val="2043767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lvl="0"/>
            <a:r>
              <a:rPr lang="en-US" b="1" dirty="0" smtClean="0"/>
              <a:t>Video </a:t>
            </a:r>
            <a:r>
              <a:rPr lang="en-US" b="1" dirty="0"/>
              <a:t>Game – Play “Particle Pinball” </a:t>
            </a:r>
            <a:endParaRPr lang="en-US" dirty="0"/>
          </a:p>
          <a:p>
            <a:pPr marL="109728" indent="0">
              <a:buNone/>
            </a:pPr>
            <a:r>
              <a:rPr lang="en-US" u="sng" dirty="0" smtClean="0">
                <a:hlinkClick r:id="rId2"/>
              </a:rPr>
              <a:t>http</a:t>
            </a:r>
            <a:r>
              <a:rPr lang="en-US" u="sng" dirty="0">
                <a:hlinkClick r:id="rId2"/>
              </a:rPr>
              <a:t>://ed.fnal.gov/projects/labyrinth/games/codecrackin/index.html?name=Your+Name</a:t>
            </a:r>
            <a:endParaRPr lang="en-US" dirty="0"/>
          </a:p>
          <a:p>
            <a:pPr lvl="0"/>
            <a:r>
              <a:rPr lang="en-US" b="1" dirty="0"/>
              <a:t>Reading (homes w/out internet) - Worksheet Activity on Ernest Rutherford – </a:t>
            </a:r>
            <a:r>
              <a:rPr lang="en-US" b="1" dirty="0" err="1"/>
              <a:t>pdf</a:t>
            </a:r>
            <a:r>
              <a:rPr lang="en-US" b="1" dirty="0"/>
              <a:t>	</a:t>
            </a:r>
            <a:endParaRPr lang="en-US" dirty="0"/>
          </a:p>
          <a:p>
            <a:pPr marL="109728" indent="0">
              <a:buNone/>
            </a:pPr>
            <a:r>
              <a:rPr lang="en-US" u="sng" dirty="0" smtClean="0">
                <a:hlinkClick r:id="rId3"/>
              </a:rPr>
              <a:t>http</a:t>
            </a:r>
            <a:r>
              <a:rPr lang="en-US" u="sng" dirty="0">
                <a:hlinkClick r:id="rId3"/>
              </a:rPr>
              <a:t>://education.jlab.org/beamsactivity/6thgrade/shapeofthings/index.html</a:t>
            </a:r>
            <a:endParaRPr lang="en-US" dirty="0"/>
          </a:p>
          <a:p>
            <a:pPr lvl="0"/>
            <a:r>
              <a:rPr lang="en-US" b="1" dirty="0"/>
              <a:t>Do Rutherford Scattering </a:t>
            </a:r>
            <a:r>
              <a:rPr lang="en-US" b="1" dirty="0" smtClean="0"/>
              <a:t>with worksheet</a:t>
            </a:r>
            <a:endParaRPr lang="en-US" dirty="0"/>
          </a:p>
          <a:p>
            <a:pPr marL="109728" indent="0">
              <a:buNone/>
            </a:pPr>
            <a:r>
              <a:rPr lang="en-US" u="sng" dirty="0">
                <a:hlinkClick r:id="rId4"/>
              </a:rPr>
              <a:t>http://phet.colorado.edu/en/simulation/rutherford-scattering</a:t>
            </a:r>
            <a:endParaRPr lang="en-US" dirty="0"/>
          </a:p>
          <a:p>
            <a:r>
              <a:rPr lang="en-US" b="1" dirty="0" smtClean="0"/>
              <a:t>Worksheet</a:t>
            </a:r>
            <a:r>
              <a:rPr lang="en-US" b="1" dirty="0"/>
              <a:t>: </a:t>
            </a:r>
            <a:r>
              <a:rPr lang="en-US" u="sng" dirty="0">
                <a:hlinkClick r:id="rId5"/>
              </a:rPr>
              <a:t>http://phet.colorado.edu/en/contributions/view/3122</a:t>
            </a:r>
            <a:endParaRPr lang="en-US" dirty="0"/>
          </a:p>
          <a:p>
            <a:endParaRPr lang="en-US" dirty="0"/>
          </a:p>
        </p:txBody>
      </p:sp>
      <p:sp>
        <p:nvSpPr>
          <p:cNvPr id="3" name="Title 2"/>
          <p:cNvSpPr>
            <a:spLocks noGrp="1"/>
          </p:cNvSpPr>
          <p:nvPr>
            <p:ph type="title"/>
          </p:nvPr>
        </p:nvSpPr>
        <p:spPr>
          <a:xfrm>
            <a:off x="457200" y="609600"/>
            <a:ext cx="8229600" cy="1143000"/>
          </a:xfrm>
        </p:spPr>
        <p:txBody>
          <a:bodyPr>
            <a:normAutofit fontScale="90000"/>
          </a:bodyPr>
          <a:lstStyle/>
          <a:p>
            <a:pPr algn="ctr"/>
            <a:r>
              <a:rPr lang="en-US" u="sng" dirty="0"/>
              <a:t>Making Connections: Day 1 (</a:t>
            </a:r>
            <a:r>
              <a:rPr lang="en-US" i="1" u="sng" dirty="0"/>
              <a:t>Homework Options)</a:t>
            </a:r>
            <a:r>
              <a:rPr lang="en-US" dirty="0"/>
              <a:t/>
            </a:r>
            <a:br>
              <a:rPr lang="en-US" dirty="0"/>
            </a:br>
            <a:endParaRPr lang="en-US" dirty="0"/>
          </a:p>
        </p:txBody>
      </p:sp>
    </p:spTree>
    <p:extLst>
      <p:ext uri="{BB962C8B-B14F-4D97-AF65-F5344CB8AC3E}">
        <p14:creationId xmlns:p14="http://schemas.microsoft.com/office/powerpoint/2010/main" val="5322497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r>
              <a:rPr lang="en-US" b="1" dirty="0" smtClean="0"/>
              <a:t>Models </a:t>
            </a:r>
            <a:r>
              <a:rPr lang="en-US" b="1" dirty="0"/>
              <a:t>of the Hydrogen Atom Simulation by </a:t>
            </a:r>
            <a:r>
              <a:rPr lang="en-US" b="1" dirty="0" err="1"/>
              <a:t>pHET</a:t>
            </a:r>
            <a:r>
              <a:rPr lang="en-US" b="1" dirty="0"/>
              <a:t> with/without accompanying </a:t>
            </a:r>
            <a:r>
              <a:rPr lang="en-US" b="1" dirty="0" smtClean="0"/>
              <a:t>Worksheet</a:t>
            </a:r>
            <a:r>
              <a:rPr lang="en-US" dirty="0"/>
              <a:t> </a:t>
            </a:r>
            <a:r>
              <a:rPr lang="en-US" u="sng" dirty="0" smtClean="0">
                <a:hlinkClick r:id="rId2"/>
              </a:rPr>
              <a:t>http</a:t>
            </a:r>
            <a:r>
              <a:rPr lang="en-US" u="sng" dirty="0">
                <a:hlinkClick r:id="rId2"/>
              </a:rPr>
              <a:t>://phet.colorado.edu/en/simulation/hydrogen-atom</a:t>
            </a:r>
            <a:r>
              <a:rPr lang="en-US" b="1" dirty="0"/>
              <a:t>	</a:t>
            </a:r>
            <a:endParaRPr lang="en-US" dirty="0"/>
          </a:p>
          <a:p>
            <a:r>
              <a:rPr lang="en-US" b="1" dirty="0" smtClean="0"/>
              <a:t>Models of the Hydrogen Atom Worksheet </a:t>
            </a:r>
            <a:r>
              <a:rPr lang="en-US" b="1" dirty="0"/>
              <a:t>=</a:t>
            </a:r>
            <a:r>
              <a:rPr lang="en-US" dirty="0"/>
              <a:t> </a:t>
            </a:r>
            <a:r>
              <a:rPr lang="en-US" u="sng" dirty="0">
                <a:hlinkClick r:id="rId3"/>
              </a:rPr>
              <a:t>http://phet.colorado.edu/en/contributions/view/3122</a:t>
            </a:r>
            <a:endParaRPr lang="en-US" dirty="0"/>
          </a:p>
          <a:p>
            <a:pPr marL="109728" indent="0">
              <a:buNone/>
            </a:pPr>
            <a:r>
              <a:rPr lang="en-US" b="1" dirty="0"/>
              <a:t>	</a:t>
            </a:r>
            <a:endParaRPr lang="en-US" dirty="0"/>
          </a:p>
          <a:p>
            <a:r>
              <a:rPr lang="en-US" b="1" u="sng" dirty="0"/>
              <a:t>Formative Assessment: End of Day 2</a:t>
            </a:r>
            <a:endParaRPr lang="en-US" dirty="0"/>
          </a:p>
          <a:p>
            <a:r>
              <a:rPr lang="en-US" b="1" dirty="0" smtClean="0"/>
              <a:t>Molecular </a:t>
            </a:r>
            <a:r>
              <a:rPr lang="en-US" b="1" dirty="0"/>
              <a:t>Workbench Tutorial with assessments– “Atomic Structure” </a:t>
            </a:r>
            <a:r>
              <a:rPr lang="en-US" b="1" u="sng" dirty="0">
                <a:hlinkClick r:id="rId4"/>
              </a:rPr>
              <a:t>http://</a:t>
            </a:r>
            <a:r>
              <a:rPr lang="en-US" b="1" u="sng" dirty="0" smtClean="0">
                <a:hlinkClick r:id="rId4"/>
              </a:rPr>
              <a:t>mw2.concord.org/public/part2/atomstrk/page1.cml</a:t>
            </a:r>
            <a:endParaRPr lang="en-US" b="1" u="sng" dirty="0" smtClean="0"/>
          </a:p>
          <a:p>
            <a:pPr marL="109728" indent="0">
              <a:buNone/>
            </a:pPr>
            <a:r>
              <a:rPr lang="en-US" b="1" dirty="0"/>
              <a:t>Students submit report in class folder or self-correct and follow path recommended</a:t>
            </a:r>
            <a:r>
              <a:rPr lang="en-US" dirty="0"/>
              <a:t>   </a:t>
            </a:r>
          </a:p>
          <a:p>
            <a:pPr marL="109728" indent="0">
              <a:buNone/>
            </a:pPr>
            <a:r>
              <a:rPr lang="en-US" b="1" dirty="0" smtClean="0"/>
              <a:t>(</a:t>
            </a:r>
            <a:r>
              <a:rPr lang="en-US" b="1" dirty="0"/>
              <a:t>Note:  You need to have students download Molecular Workbench to their desktop and the teacher must set up folders – per class period – for students to submit their report/results to</a:t>
            </a:r>
            <a:r>
              <a:rPr lang="en-US" b="1" dirty="0" smtClean="0"/>
              <a:t>).</a:t>
            </a:r>
            <a:endParaRPr lang="en-US" dirty="0"/>
          </a:p>
          <a:p>
            <a:pPr marL="109728" indent="0">
              <a:buNone/>
            </a:pPr>
            <a:endParaRPr lang="en-US" b="1" dirty="0"/>
          </a:p>
          <a:p>
            <a:pPr marL="109728" indent="0">
              <a:buNone/>
            </a:pPr>
            <a:r>
              <a:rPr lang="en-US" b="1" dirty="0"/>
              <a:t> </a:t>
            </a:r>
            <a:endParaRPr lang="en-US" dirty="0"/>
          </a:p>
          <a:p>
            <a:endParaRPr lang="en-US" dirty="0"/>
          </a:p>
        </p:txBody>
      </p:sp>
      <p:sp>
        <p:nvSpPr>
          <p:cNvPr id="3" name="Title 2"/>
          <p:cNvSpPr>
            <a:spLocks noGrp="1"/>
          </p:cNvSpPr>
          <p:nvPr>
            <p:ph type="title"/>
          </p:nvPr>
        </p:nvSpPr>
        <p:spPr/>
        <p:txBody>
          <a:bodyPr>
            <a:normAutofit fontScale="90000"/>
          </a:bodyPr>
          <a:lstStyle/>
          <a:p>
            <a:pPr algn="ctr"/>
            <a:r>
              <a:rPr lang="en-US" u="sng" dirty="0" smtClean="0"/>
              <a:t/>
            </a:r>
            <a:br>
              <a:rPr lang="en-US" u="sng" dirty="0" smtClean="0"/>
            </a:br>
            <a:r>
              <a:rPr lang="en-US" u="sng" dirty="0" smtClean="0"/>
              <a:t>Exploration</a:t>
            </a:r>
            <a:r>
              <a:rPr lang="en-US" u="sng" dirty="0"/>
              <a:t>: Day 2 </a:t>
            </a:r>
            <a:br>
              <a:rPr lang="en-US" u="sng" dirty="0"/>
            </a:br>
            <a:r>
              <a:rPr lang="en-US" sz="3600" dirty="0" smtClean="0"/>
              <a:t>(in </a:t>
            </a:r>
            <a:r>
              <a:rPr lang="en-US" sz="3600" dirty="0"/>
              <a:t>computer lab)</a:t>
            </a:r>
            <a:r>
              <a:rPr lang="en-US" dirty="0"/>
              <a:t/>
            </a:r>
            <a:br>
              <a:rPr lang="en-US" dirty="0"/>
            </a:br>
            <a:endParaRPr lang="en-US" dirty="0"/>
          </a:p>
        </p:txBody>
      </p:sp>
    </p:spTree>
    <p:extLst>
      <p:ext uri="{BB962C8B-B14F-4D97-AF65-F5344CB8AC3E}">
        <p14:creationId xmlns:p14="http://schemas.microsoft.com/office/powerpoint/2010/main" val="42152404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525963"/>
          </a:xfrm>
        </p:spPr>
        <p:txBody>
          <a:bodyPr>
            <a:normAutofit fontScale="40000" lnSpcReduction="20000"/>
          </a:bodyPr>
          <a:lstStyle/>
          <a:p>
            <a:pPr marL="109728" indent="0">
              <a:buNone/>
            </a:pPr>
            <a:r>
              <a:rPr lang="en-US" sz="4500" b="1" dirty="0" smtClean="0"/>
              <a:t>Reinforcement</a:t>
            </a:r>
            <a:r>
              <a:rPr lang="en-US" sz="4500" b="1" dirty="0"/>
              <a:t>:</a:t>
            </a:r>
            <a:endParaRPr lang="en-US" sz="4500" dirty="0"/>
          </a:p>
          <a:p>
            <a:r>
              <a:rPr lang="en-US" b="1" dirty="0" smtClean="0"/>
              <a:t>“</a:t>
            </a:r>
            <a:r>
              <a:rPr lang="en-US" b="1" dirty="0"/>
              <a:t>How Small is the Atom” video on TED</a:t>
            </a:r>
            <a:endParaRPr lang="en-US" dirty="0"/>
          </a:p>
          <a:p>
            <a:pPr marL="109728" indent="0">
              <a:buNone/>
            </a:pPr>
            <a:r>
              <a:rPr lang="en-US" u="sng" dirty="0" smtClean="0">
                <a:hlinkClick r:id="rId2"/>
              </a:rPr>
              <a:t>http</a:t>
            </a:r>
            <a:r>
              <a:rPr lang="en-US" u="sng" dirty="0">
                <a:hlinkClick r:id="rId2"/>
              </a:rPr>
              <a:t>://www.ted.com/talks/lang/en/just_how_small_is_an_atom.html</a:t>
            </a:r>
            <a:endParaRPr lang="en-US" dirty="0"/>
          </a:p>
          <a:p>
            <a:r>
              <a:rPr lang="en-US" b="1" dirty="0" smtClean="0"/>
              <a:t>Tutorial </a:t>
            </a:r>
            <a:r>
              <a:rPr lang="en-US" b="1" dirty="0"/>
              <a:t>on Protons, Neutrons and Electrons</a:t>
            </a:r>
            <a:endParaRPr lang="en-US" dirty="0"/>
          </a:p>
          <a:p>
            <a:pPr marL="109728" indent="0">
              <a:buNone/>
            </a:pPr>
            <a:r>
              <a:rPr lang="en-US" u="sng" dirty="0" smtClean="0">
                <a:hlinkClick r:id="rId3"/>
              </a:rPr>
              <a:t>http</a:t>
            </a:r>
            <a:r>
              <a:rPr lang="en-US" u="sng" dirty="0">
                <a:hlinkClick r:id="rId3"/>
              </a:rPr>
              <a:t>://www.teachersdomain.org/asset/lsps07_int_theatom/</a:t>
            </a:r>
            <a:endParaRPr lang="en-US" dirty="0"/>
          </a:p>
          <a:p>
            <a:r>
              <a:rPr lang="en-US" b="1" dirty="0" smtClean="0"/>
              <a:t>Build </a:t>
            </a:r>
            <a:r>
              <a:rPr lang="en-US" b="1" dirty="0"/>
              <a:t>an Atom – </a:t>
            </a:r>
            <a:r>
              <a:rPr lang="en-US" b="1" dirty="0" err="1" smtClean="0"/>
              <a:t>PhET</a:t>
            </a:r>
            <a:r>
              <a:rPr lang="en-US" b="1" dirty="0" smtClean="0"/>
              <a:t> </a:t>
            </a:r>
            <a:r>
              <a:rPr lang="en-US" b="1" dirty="0"/>
              <a:t>Simulation</a:t>
            </a:r>
            <a:endParaRPr lang="en-US" dirty="0"/>
          </a:p>
          <a:p>
            <a:pPr marL="109728" indent="0">
              <a:buNone/>
            </a:pPr>
            <a:r>
              <a:rPr lang="en-US" u="sng" dirty="0">
                <a:hlinkClick r:id="rId4"/>
              </a:rPr>
              <a:t>http://phet.colorado.edu/en/simulation/build-an-atom</a:t>
            </a:r>
            <a:endParaRPr lang="en-US" dirty="0"/>
          </a:p>
          <a:p>
            <a:pPr marL="109728" indent="0">
              <a:buNone/>
            </a:pPr>
            <a:r>
              <a:rPr lang="en-US" sz="4500" b="1" dirty="0" smtClean="0"/>
              <a:t>Proficient</a:t>
            </a:r>
            <a:r>
              <a:rPr lang="en-US" sz="4500" b="1" dirty="0"/>
              <a:t>:  </a:t>
            </a:r>
            <a:endParaRPr lang="en-US" sz="4500" dirty="0"/>
          </a:p>
          <a:p>
            <a:r>
              <a:rPr lang="en-US" b="1" dirty="0" smtClean="0"/>
              <a:t>Build </a:t>
            </a:r>
            <a:r>
              <a:rPr lang="en-US" b="1" dirty="0"/>
              <a:t>an Atom – </a:t>
            </a:r>
            <a:r>
              <a:rPr lang="en-US" b="1" dirty="0" err="1" smtClean="0"/>
              <a:t>PhET</a:t>
            </a:r>
            <a:r>
              <a:rPr lang="en-US" b="1" dirty="0" smtClean="0"/>
              <a:t> </a:t>
            </a:r>
            <a:r>
              <a:rPr lang="en-US" b="1" dirty="0"/>
              <a:t>Simulation</a:t>
            </a:r>
            <a:endParaRPr lang="en-US" dirty="0"/>
          </a:p>
          <a:p>
            <a:pPr marL="109728" indent="0">
              <a:buNone/>
            </a:pPr>
            <a:r>
              <a:rPr lang="en-US" u="sng" dirty="0">
                <a:hlinkClick r:id="rId4"/>
              </a:rPr>
              <a:t>http://</a:t>
            </a:r>
            <a:r>
              <a:rPr lang="en-US" u="sng" dirty="0" smtClean="0">
                <a:hlinkClick r:id="rId4"/>
              </a:rPr>
              <a:t>phet.colorado.edu/en/simulation/build-an-atom</a:t>
            </a:r>
            <a:endParaRPr lang="en-US" dirty="0"/>
          </a:p>
          <a:p>
            <a:r>
              <a:rPr lang="en-US" b="1" dirty="0" smtClean="0"/>
              <a:t>What </a:t>
            </a:r>
            <a:r>
              <a:rPr lang="en-US" b="1" dirty="0"/>
              <a:t>is an Isotope?</a:t>
            </a:r>
            <a:endParaRPr lang="en-US" dirty="0"/>
          </a:p>
          <a:p>
            <a:pPr marL="109728" indent="0">
              <a:buNone/>
            </a:pPr>
            <a:r>
              <a:rPr lang="en-US" u="sng" dirty="0" smtClean="0">
                <a:hlinkClick r:id="rId5"/>
              </a:rPr>
              <a:t>http</a:t>
            </a:r>
            <a:r>
              <a:rPr lang="en-US" u="sng" dirty="0">
                <a:hlinkClick r:id="rId5"/>
              </a:rPr>
              <a:t>://www.windows2universe.org/physical_science/physics/atom_particle/isotope.html</a:t>
            </a:r>
            <a:endParaRPr lang="en-US" dirty="0"/>
          </a:p>
          <a:p>
            <a:r>
              <a:rPr lang="en-US" b="1" dirty="0" smtClean="0"/>
              <a:t>Scanning </a:t>
            </a:r>
            <a:r>
              <a:rPr lang="en-US" b="1" dirty="0"/>
              <a:t>Probe Microscopy Activity – Probe landscapes, record data on grid and model it with sugar cube/marshmallows (can build models at home).</a:t>
            </a:r>
            <a:endParaRPr lang="en-US" dirty="0"/>
          </a:p>
          <a:p>
            <a:pPr marL="109728" indent="0">
              <a:buNone/>
            </a:pPr>
            <a:r>
              <a:rPr lang="en-US" u="sng" dirty="0" smtClean="0">
                <a:hlinkClick r:id="rId6"/>
              </a:rPr>
              <a:t>http</a:t>
            </a:r>
            <a:r>
              <a:rPr lang="en-US" u="sng" dirty="0">
                <a:hlinkClick r:id="rId6"/>
              </a:rPr>
              <a:t>://mrsec.wisc.edu/Edetc/modules/MiddleSchool/SPM/index.html</a:t>
            </a:r>
            <a:r>
              <a:rPr lang="en-US" b="1" dirty="0"/>
              <a:t> </a:t>
            </a:r>
            <a:endParaRPr lang="en-US" dirty="0"/>
          </a:p>
          <a:p>
            <a:pPr marL="109728" indent="0">
              <a:buNone/>
            </a:pPr>
            <a:r>
              <a:rPr lang="en-US" sz="4500" b="1" dirty="0" smtClean="0"/>
              <a:t>Extensions</a:t>
            </a:r>
            <a:r>
              <a:rPr lang="en-US" sz="4500" b="1" dirty="0"/>
              <a:t>: </a:t>
            </a:r>
            <a:endParaRPr lang="en-US" sz="4500" dirty="0"/>
          </a:p>
          <a:p>
            <a:r>
              <a:rPr lang="en-US" b="1" dirty="0" smtClean="0"/>
              <a:t>Repeat </a:t>
            </a:r>
            <a:r>
              <a:rPr lang="en-US" b="1" dirty="0"/>
              <a:t>“Models of the Hydrogen Atom” </a:t>
            </a:r>
            <a:r>
              <a:rPr lang="en-US" b="1" dirty="0" err="1" smtClean="0"/>
              <a:t>PhET</a:t>
            </a:r>
            <a:r>
              <a:rPr lang="en-US" b="1" dirty="0" smtClean="0"/>
              <a:t> </a:t>
            </a:r>
            <a:r>
              <a:rPr lang="en-US" b="1" dirty="0"/>
              <a:t>simulation but use the handout that emphasizes Spectrum Analysis.</a:t>
            </a:r>
            <a:endParaRPr lang="en-US" dirty="0"/>
          </a:p>
          <a:p>
            <a:pPr marL="109728" indent="0">
              <a:buNone/>
            </a:pPr>
            <a:r>
              <a:rPr lang="en-US" u="sng" dirty="0">
                <a:hlinkClick r:id="rId7"/>
              </a:rPr>
              <a:t>http://phet.colorado.edu/en/simulation/hydrogen-atom</a:t>
            </a:r>
            <a:endParaRPr lang="en-US" dirty="0"/>
          </a:p>
          <a:p>
            <a:r>
              <a:rPr lang="en-US" b="1" dirty="0" smtClean="0"/>
              <a:t>An </a:t>
            </a:r>
            <a:r>
              <a:rPr lang="en-US" b="1" dirty="0"/>
              <a:t>online tutorial on Quantum Mechanics and the Hydrogen Atom</a:t>
            </a:r>
            <a:endParaRPr lang="en-US" dirty="0"/>
          </a:p>
          <a:p>
            <a:pPr marL="109728" indent="0">
              <a:buNone/>
            </a:pPr>
            <a:r>
              <a:rPr lang="en-US" u="sng" dirty="0">
                <a:hlinkClick r:id="rId8"/>
              </a:rPr>
              <a:t>http://universeadventure.org/fundamentals/popups/matter-dtrh-quantum.htm</a:t>
            </a:r>
            <a:endParaRPr lang="en-US" dirty="0"/>
          </a:p>
          <a:p>
            <a:r>
              <a:rPr lang="en-US" b="1" dirty="0" smtClean="0"/>
              <a:t>Math </a:t>
            </a:r>
            <a:r>
              <a:rPr lang="en-US" b="1" dirty="0"/>
              <a:t>Extension using Indirect Evidence</a:t>
            </a:r>
            <a:endParaRPr lang="en-US" dirty="0"/>
          </a:p>
          <a:p>
            <a:pPr marL="109728" indent="0">
              <a:buNone/>
            </a:pPr>
            <a:r>
              <a:rPr lang="en-US" u="sng" dirty="0">
                <a:hlinkClick r:id="rId9"/>
              </a:rPr>
              <a:t>http://www.lepp.cornell.edu/Education/rsrc/LEPP/Education/Lessons/Indirect_Measurement.pdf</a:t>
            </a:r>
            <a:endParaRPr lang="en-US" dirty="0"/>
          </a:p>
          <a:p>
            <a:endParaRPr lang="en-US" dirty="0"/>
          </a:p>
        </p:txBody>
      </p:sp>
      <p:sp>
        <p:nvSpPr>
          <p:cNvPr id="3" name="Title 2"/>
          <p:cNvSpPr>
            <a:spLocks noGrp="1"/>
          </p:cNvSpPr>
          <p:nvPr>
            <p:ph type="title"/>
          </p:nvPr>
        </p:nvSpPr>
        <p:spPr>
          <a:xfrm>
            <a:off x="457200" y="685800"/>
            <a:ext cx="8229600" cy="334962"/>
          </a:xfrm>
        </p:spPr>
        <p:txBody>
          <a:bodyPr>
            <a:normAutofit fontScale="90000"/>
          </a:bodyPr>
          <a:lstStyle/>
          <a:p>
            <a:pPr algn="ctr"/>
            <a:r>
              <a:rPr lang="en-US" sz="2800" u="sng" dirty="0"/>
              <a:t>Differentiated Assignments:  Day 3 and </a:t>
            </a:r>
            <a:r>
              <a:rPr lang="en-US" sz="2800" u="sng" dirty="0" smtClean="0"/>
              <a:t>4</a:t>
            </a:r>
            <a:r>
              <a:rPr lang="en-US" sz="3100" u="sng" dirty="0" smtClean="0"/>
              <a:t/>
            </a:r>
            <a:br>
              <a:rPr lang="en-US" sz="3100" u="sng" dirty="0" smtClean="0"/>
            </a:br>
            <a:r>
              <a:rPr lang="en-US" sz="2000" u="sng" dirty="0" smtClean="0"/>
              <a:t>(Activities in </a:t>
            </a:r>
            <a:r>
              <a:rPr lang="en-US" sz="2000" u="sng" dirty="0"/>
              <a:t>computer lab, discuss and share learning)</a:t>
            </a:r>
            <a:r>
              <a:rPr lang="en-US" dirty="0"/>
              <a:t/>
            </a:r>
            <a:br>
              <a:rPr lang="en-US" dirty="0"/>
            </a:br>
            <a:endParaRPr lang="en-US" dirty="0"/>
          </a:p>
        </p:txBody>
      </p:sp>
    </p:spTree>
    <p:extLst>
      <p:ext uri="{BB962C8B-B14F-4D97-AF65-F5344CB8AC3E}">
        <p14:creationId xmlns:p14="http://schemas.microsoft.com/office/powerpoint/2010/main" val="12989529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7500" lnSpcReduction="20000"/>
          </a:bodyPr>
          <a:lstStyle/>
          <a:p>
            <a:pPr lvl="0"/>
            <a:r>
              <a:rPr lang="en-US" b="1" dirty="0"/>
              <a:t> </a:t>
            </a:r>
            <a:r>
              <a:rPr lang="en-US" sz="5800" b="1" dirty="0"/>
              <a:t>The Lux Detector</a:t>
            </a:r>
            <a:endParaRPr lang="en-US" sz="5800" dirty="0"/>
          </a:p>
          <a:p>
            <a:pPr marL="109728" indent="0">
              <a:buNone/>
            </a:pPr>
            <a:endParaRPr lang="en-US" b="1" dirty="0" smtClean="0"/>
          </a:p>
          <a:p>
            <a:pPr marL="109728" indent="0">
              <a:buNone/>
            </a:pPr>
            <a:r>
              <a:rPr lang="en-US" b="1" dirty="0" smtClean="0"/>
              <a:t>VIDEO </a:t>
            </a:r>
            <a:r>
              <a:rPr lang="en-US" b="1" dirty="0"/>
              <a:t>ANIMATION</a:t>
            </a:r>
            <a:endParaRPr lang="en-US" dirty="0"/>
          </a:p>
          <a:p>
            <a:r>
              <a:rPr lang="en-US" u="sng" dirty="0">
                <a:hlinkClick r:id="rId2"/>
              </a:rPr>
              <a:t>http://luxdarkmatter.org/home.html</a:t>
            </a:r>
            <a:endParaRPr lang="en-US" dirty="0"/>
          </a:p>
          <a:p>
            <a:pPr marL="109728" indent="0">
              <a:buNone/>
            </a:pPr>
            <a:endParaRPr lang="en-US" dirty="0"/>
          </a:p>
          <a:p>
            <a:r>
              <a:rPr lang="en-US" b="1" i="1" dirty="0"/>
              <a:t>Overview- from Berkley LUX website-</a:t>
            </a:r>
            <a:endParaRPr lang="en-US" dirty="0"/>
          </a:p>
          <a:p>
            <a:pPr marL="109728" indent="0">
              <a:buNone/>
            </a:pPr>
            <a:r>
              <a:rPr lang="en-US" i="1" dirty="0"/>
              <a:t>The Large Underground Xenon (LUX) Experiment began with the construction and deployment of a 350 kg  two-phase liquid/gas xenon dark matter detector and water shield, installed in May, 2012 in the Davis Cavern at the Sanford Underground Research Facility (formerly the </a:t>
            </a:r>
            <a:r>
              <a:rPr lang="en-US" i="1" dirty="0" err="1"/>
              <a:t>Homestake</a:t>
            </a:r>
            <a:r>
              <a:rPr lang="en-US" i="1" dirty="0"/>
              <a:t> Mine) in Lead, South Dakota</a:t>
            </a:r>
            <a:r>
              <a:rPr lang="en-US" i="1" dirty="0" smtClean="0"/>
              <a:t>.</a:t>
            </a:r>
            <a:br>
              <a:rPr lang="en-US" i="1" dirty="0" smtClean="0"/>
            </a:br>
            <a:endParaRPr lang="en-US" dirty="0"/>
          </a:p>
          <a:p>
            <a:pPr marL="109728" indent="0">
              <a:buNone/>
            </a:pPr>
            <a:r>
              <a:rPr lang="en-US" i="1" dirty="0"/>
              <a:t>A large detector is required to not only set such a sensitivity limit, but also to accumulate Weakly Interacting Massive Particle (</a:t>
            </a:r>
            <a:r>
              <a:rPr lang="en-US" i="1" dirty="0" smtClean="0"/>
              <a:t>WIMP), statistics </a:t>
            </a:r>
            <a:r>
              <a:rPr lang="en-US" i="1" dirty="0"/>
              <a:t>in a reasonable time frame if a signal is detected. The LUX program will also help develop the technologies required for 1–10 ton dark matter detectors</a:t>
            </a:r>
            <a:r>
              <a:rPr lang="en-US" i="1" dirty="0" smtClean="0"/>
              <a:t>.</a:t>
            </a:r>
            <a:br>
              <a:rPr lang="en-US" i="1" dirty="0" smtClean="0"/>
            </a:br>
            <a:endParaRPr lang="en-US" dirty="0"/>
          </a:p>
          <a:p>
            <a:pPr marL="109728" indent="0">
              <a:buNone/>
            </a:pPr>
            <a:r>
              <a:rPr lang="en-US" i="1" dirty="0"/>
              <a:t>Liquid Xenon both scintillates and becomes ionized when hit by particles (i.e. photons, neutrons and potentially dark matter). The ratio of scintillation over ionization energy caused by the collision provides a way of identifying the interacting particle. The leading theoretical dark matter candidate, the </a:t>
            </a:r>
            <a:r>
              <a:rPr lang="en-US" i="1" dirty="0" smtClean="0"/>
              <a:t>WIMPS could </a:t>
            </a:r>
            <a:r>
              <a:rPr lang="en-US" i="1" dirty="0"/>
              <a:t>be identified in this way.</a:t>
            </a:r>
            <a:endParaRPr lang="en-US" dirty="0"/>
          </a:p>
          <a:p>
            <a:endParaRPr lang="en-US" dirty="0"/>
          </a:p>
        </p:txBody>
      </p:sp>
      <p:sp>
        <p:nvSpPr>
          <p:cNvPr id="3" name="Title 2"/>
          <p:cNvSpPr>
            <a:spLocks noGrp="1"/>
          </p:cNvSpPr>
          <p:nvPr>
            <p:ph type="title"/>
          </p:nvPr>
        </p:nvSpPr>
        <p:spPr/>
        <p:txBody>
          <a:bodyPr/>
          <a:lstStyle/>
          <a:p>
            <a:r>
              <a:rPr lang="en-US" dirty="0" smtClean="0"/>
              <a:t>Day 5:  Sanford Lab Learning</a:t>
            </a:r>
            <a:endParaRPr lang="en-US" dirty="0"/>
          </a:p>
        </p:txBody>
      </p:sp>
      <p:pic>
        <p:nvPicPr>
          <p:cNvPr id="4" name="Picture 3" descr="Description: http://lux.brown.edu/images/lux_logo_smal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81675" y="1219200"/>
            <a:ext cx="2438400" cy="1391920"/>
          </a:xfrm>
          <a:prstGeom prst="rect">
            <a:avLst/>
          </a:prstGeom>
          <a:noFill/>
          <a:ln>
            <a:noFill/>
          </a:ln>
        </p:spPr>
      </p:pic>
    </p:spTree>
    <p:extLst>
      <p:ext uri="{BB962C8B-B14F-4D97-AF65-F5344CB8AC3E}">
        <p14:creationId xmlns:p14="http://schemas.microsoft.com/office/powerpoint/2010/main" val="13082786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525963"/>
          </a:xfrm>
        </p:spPr>
        <p:txBody>
          <a:bodyPr>
            <a:normAutofit fontScale="85000" lnSpcReduction="20000"/>
          </a:bodyPr>
          <a:lstStyle/>
          <a:p>
            <a:r>
              <a:rPr lang="en-US" i="1" dirty="0" smtClean="0"/>
              <a:t>The </a:t>
            </a:r>
            <a:r>
              <a:rPr lang="en-US" i="1" dirty="0"/>
              <a:t>project is named after </a:t>
            </a:r>
            <a:r>
              <a:rPr lang="en-US" i="1" dirty="0" err="1"/>
              <a:t>Ettore</a:t>
            </a:r>
            <a:r>
              <a:rPr lang="en-US" i="1" dirty="0"/>
              <a:t> </a:t>
            </a:r>
            <a:r>
              <a:rPr lang="en-US" i="1" dirty="0" err="1"/>
              <a:t>Majorana</a:t>
            </a:r>
            <a:r>
              <a:rPr lang="en-US" i="1" dirty="0"/>
              <a:t>, an Italian physicist who first speculated that a neutrino might be identical to its antiparticle.  Understanding the electrically neutral, subatomic neutrino particle, and how rarely it interacts with other matter, has become one of the most intensive physics research projects ever attempted</a:t>
            </a:r>
            <a:r>
              <a:rPr lang="en-US" i="1" dirty="0" smtClean="0"/>
              <a:t>.</a:t>
            </a:r>
          </a:p>
          <a:p>
            <a:pPr marL="109728" indent="0">
              <a:buNone/>
            </a:pPr>
            <a:endParaRPr lang="en-US" dirty="0"/>
          </a:p>
          <a:p>
            <a:r>
              <a:rPr lang="en-US" i="1" dirty="0"/>
              <a:t>The </a:t>
            </a:r>
            <a:r>
              <a:rPr lang="en-US" i="1" dirty="0" err="1"/>
              <a:t>Majorana</a:t>
            </a:r>
            <a:r>
              <a:rPr lang="en-US" i="1" dirty="0"/>
              <a:t> Collaboration is assembling an array of </a:t>
            </a:r>
            <a:r>
              <a:rPr lang="en-US" i="1" dirty="0" err="1"/>
              <a:t>HPGe</a:t>
            </a:r>
            <a:r>
              <a:rPr lang="en-US" i="1" dirty="0"/>
              <a:t> detectors to search for </a:t>
            </a:r>
            <a:r>
              <a:rPr lang="en-US" i="1" dirty="0" err="1"/>
              <a:t>neutrinoless</a:t>
            </a:r>
            <a:r>
              <a:rPr lang="en-US" i="1" dirty="0"/>
              <a:t> double-beta decay in</a:t>
            </a:r>
            <a:r>
              <a:rPr lang="en-US" i="1" baseline="30000" dirty="0"/>
              <a:t>76</a:t>
            </a:r>
            <a:r>
              <a:rPr lang="en-US" i="1" dirty="0"/>
              <a:t>Ge. Initially, </a:t>
            </a:r>
            <a:r>
              <a:rPr lang="en-US" i="1" dirty="0" err="1"/>
              <a:t>Majorana</a:t>
            </a:r>
            <a:r>
              <a:rPr lang="en-US" i="1" dirty="0"/>
              <a:t> aims to construct a prototype module to demonstrate the potential of a future 1-tonne experiment. The design and potential reach of this prototype Demonstrator module are presented.</a:t>
            </a:r>
            <a:endParaRPr lang="en-US" dirty="0"/>
          </a:p>
          <a:p>
            <a:endParaRPr lang="en-US" dirty="0"/>
          </a:p>
        </p:txBody>
      </p:sp>
      <p:sp>
        <p:nvSpPr>
          <p:cNvPr id="3" name="Title 2"/>
          <p:cNvSpPr>
            <a:spLocks noGrp="1"/>
          </p:cNvSpPr>
          <p:nvPr>
            <p:ph type="title"/>
          </p:nvPr>
        </p:nvSpPr>
        <p:spPr/>
        <p:txBody>
          <a:bodyPr>
            <a:normAutofit fontScale="90000"/>
          </a:bodyPr>
          <a:lstStyle/>
          <a:p>
            <a:pPr lvl="0"/>
            <a:r>
              <a:rPr lang="en-US" dirty="0"/>
              <a:t>The </a:t>
            </a:r>
            <a:r>
              <a:rPr lang="en-US" dirty="0" err="1"/>
              <a:t>Majorana</a:t>
            </a:r>
            <a:r>
              <a:rPr lang="en-US" dirty="0"/>
              <a:t> Demonstrator </a:t>
            </a:r>
            <a:br>
              <a:rPr lang="en-US" dirty="0"/>
            </a:br>
            <a:endParaRPr lang="en-US" dirty="0"/>
          </a:p>
        </p:txBody>
      </p:sp>
      <p:pic>
        <p:nvPicPr>
          <p:cNvPr id="4" name="Picture 3" descr="Description: https://encrypted-tbn2.google.com/images?q=tbn:ANd9GcTBEQMVX2ksUZxog0M9DhUNR1Qy_15GStv5i_MV5PYsq6d8PZDXNw"/>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685800"/>
            <a:ext cx="1981200" cy="901065"/>
          </a:xfrm>
          <a:prstGeom prst="rect">
            <a:avLst/>
          </a:prstGeom>
          <a:noFill/>
          <a:ln>
            <a:noFill/>
          </a:ln>
        </p:spPr>
      </p:pic>
    </p:spTree>
    <p:extLst>
      <p:ext uri="{BB962C8B-B14F-4D97-AF65-F5344CB8AC3E}">
        <p14:creationId xmlns:p14="http://schemas.microsoft.com/office/powerpoint/2010/main" val="390643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a:xfrm>
            <a:off x="457200" y="57150"/>
            <a:ext cx="8229600" cy="1143000"/>
          </a:xfrm>
        </p:spPr>
        <p:txBody>
          <a:bodyPr/>
          <a:lstStyle/>
          <a:p>
            <a:pPr algn="ctr"/>
            <a:r>
              <a:rPr lang="en-US" dirty="0" smtClean="0"/>
              <a:t>Map Showing Lab Depth</a:t>
            </a:r>
            <a:endParaRPr lang="en-US" dirty="0"/>
          </a:p>
        </p:txBody>
      </p:sp>
      <p:pic>
        <p:nvPicPr>
          <p:cNvPr id="5122" name="Picture 2" descr="C:\Users\Lynn\Pictures\2012-06-27 June 2012--Rylan Torno, Sakina 1, Osprey\June 2012--Rylan Torno, Sakina 1, Osprey 09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200150"/>
            <a:ext cx="7772400" cy="5162266"/>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1545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Lynn\Pictures\2012-06-27 June 2012--Rylan Torno, Sakina 1, Osprey\June 2012--Rylan Torno, Sakina 1, Osprey 05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762000"/>
            <a:ext cx="8260422" cy="5486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905000" y="228600"/>
            <a:ext cx="4724370" cy="646331"/>
          </a:xfrm>
          <a:prstGeom prst="rect">
            <a:avLst/>
          </a:prstGeom>
          <a:noFill/>
        </p:spPr>
        <p:txBody>
          <a:bodyPr wrap="none" rtlCol="0">
            <a:spAutoFit/>
          </a:bodyPr>
          <a:lstStyle/>
          <a:p>
            <a:r>
              <a:rPr lang="en-US" sz="3600" b="1" dirty="0" smtClean="0"/>
              <a:t>SANFORD LAB TOUR</a:t>
            </a:r>
            <a:endParaRPr lang="en-US" sz="3600" b="1" dirty="0"/>
          </a:p>
        </p:txBody>
      </p:sp>
    </p:spTree>
    <p:extLst>
      <p:ext uri="{BB962C8B-B14F-4D97-AF65-F5344CB8AC3E}">
        <p14:creationId xmlns:p14="http://schemas.microsoft.com/office/powerpoint/2010/main" val="18292105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3600" dirty="0"/>
              <a:t>It’s Elementary:  </a:t>
            </a:r>
            <a:r>
              <a:rPr lang="en-US" sz="3600" dirty="0" smtClean="0"/>
              <a:t/>
            </a:r>
            <a:br>
              <a:rPr lang="en-US" sz="3600" dirty="0" smtClean="0"/>
            </a:br>
            <a:r>
              <a:rPr lang="en-US" sz="3600" dirty="0" smtClean="0"/>
              <a:t>Atoms</a:t>
            </a:r>
            <a:r>
              <a:rPr lang="en-US" sz="3600" dirty="0"/>
              <a:t>, Molecules, and Elements</a:t>
            </a:r>
            <a:br>
              <a:rPr lang="en-US" sz="3600" dirty="0"/>
            </a:br>
            <a:r>
              <a:rPr lang="en-US" sz="3600" dirty="0" smtClean="0"/>
              <a:t>Structures </a:t>
            </a:r>
            <a:r>
              <a:rPr lang="en-US" sz="3600" dirty="0"/>
              <a:t>of Matter Unit Plan</a:t>
            </a:r>
            <a:br>
              <a:rPr lang="en-US" sz="3600" dirty="0"/>
            </a:br>
            <a:endParaRPr lang="en-US" sz="3600" dirty="0"/>
          </a:p>
        </p:txBody>
      </p:sp>
      <p:sp>
        <p:nvSpPr>
          <p:cNvPr id="3" name="Subtitle 2"/>
          <p:cNvSpPr>
            <a:spLocks noGrp="1"/>
          </p:cNvSpPr>
          <p:nvPr>
            <p:ph type="subTitle" idx="1"/>
          </p:nvPr>
        </p:nvSpPr>
        <p:spPr>
          <a:xfrm>
            <a:off x="685800" y="3352800"/>
            <a:ext cx="7772400" cy="1600200"/>
          </a:xfrm>
        </p:spPr>
        <p:txBody>
          <a:bodyPr>
            <a:normAutofit fontScale="77500" lnSpcReduction="20000"/>
          </a:bodyPr>
          <a:lstStyle/>
          <a:p>
            <a:r>
              <a:rPr lang="en-US" b="1" dirty="0" smtClean="0"/>
              <a:t>By </a:t>
            </a:r>
            <a:r>
              <a:rPr lang="en-US" b="1" dirty="0"/>
              <a:t>Lynn </a:t>
            </a:r>
            <a:r>
              <a:rPr lang="en-US" b="1" dirty="0" smtClean="0"/>
              <a:t>Arnold</a:t>
            </a:r>
          </a:p>
          <a:p>
            <a:r>
              <a:rPr lang="en-US" b="1" dirty="0" smtClean="0"/>
              <a:t>Rapid Valley Elementary</a:t>
            </a:r>
          </a:p>
          <a:p>
            <a:r>
              <a:rPr lang="en-US" b="1" dirty="0" smtClean="0"/>
              <a:t>Rapid City, SD</a:t>
            </a:r>
            <a:endParaRPr lang="en-US" dirty="0"/>
          </a:p>
          <a:p>
            <a:r>
              <a:rPr lang="en-US" b="1" dirty="0"/>
              <a:t>Grade Level: </a:t>
            </a:r>
            <a:r>
              <a:rPr lang="en-US" b="1" dirty="0" smtClean="0"/>
              <a:t>5</a:t>
            </a:r>
            <a:r>
              <a:rPr lang="en-US" b="1" baseline="30000" dirty="0" smtClean="0"/>
              <a:t>th</a:t>
            </a:r>
          </a:p>
          <a:p>
            <a:r>
              <a:rPr lang="en-US" b="1" dirty="0" smtClean="0"/>
              <a:t>3-5 Days</a:t>
            </a:r>
            <a:endParaRPr lang="en-US" b="1" baseline="30000" dirty="0" smtClean="0"/>
          </a:p>
          <a:p>
            <a:endParaRPr lang="en-US" b="1" baseline="30000" dirty="0" smtClean="0"/>
          </a:p>
          <a:p>
            <a:endParaRPr lang="en-US" dirty="0"/>
          </a:p>
          <a:p>
            <a:endParaRPr lang="en-US" dirty="0"/>
          </a:p>
        </p:txBody>
      </p:sp>
    </p:spTree>
    <p:extLst>
      <p:ext uri="{BB962C8B-B14F-4D97-AF65-F5344CB8AC3E}">
        <p14:creationId xmlns:p14="http://schemas.microsoft.com/office/powerpoint/2010/main" val="26597017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buNone/>
            </a:pPr>
            <a:r>
              <a:rPr lang="en-US" b="1" dirty="0" smtClean="0"/>
              <a:t>Product Based Assessment</a:t>
            </a:r>
            <a:br>
              <a:rPr lang="en-US" b="1" dirty="0" smtClean="0"/>
            </a:br>
            <a:r>
              <a:rPr lang="en-US" sz="2000" b="1" dirty="0" smtClean="0"/>
              <a:t>(Have </a:t>
            </a:r>
            <a:r>
              <a:rPr lang="en-US" sz="2000" b="1" dirty="0"/>
              <a:t>choices for various learning modalities) Examples:</a:t>
            </a:r>
            <a:endParaRPr lang="en-US" sz="2000" dirty="0"/>
          </a:p>
          <a:p>
            <a:r>
              <a:rPr lang="en-US" dirty="0" smtClean="0"/>
              <a:t>Design </a:t>
            </a:r>
            <a:r>
              <a:rPr lang="en-US" dirty="0"/>
              <a:t>a blueprint of your own </a:t>
            </a:r>
            <a:r>
              <a:rPr lang="en-US" dirty="0" smtClean="0"/>
              <a:t>detector.</a:t>
            </a:r>
          </a:p>
          <a:p>
            <a:r>
              <a:rPr lang="en-US" dirty="0" smtClean="0"/>
              <a:t>Make </a:t>
            </a:r>
            <a:r>
              <a:rPr lang="en-US" dirty="0"/>
              <a:t>an model of one of the proposed atomic structures we studied.  Credit the scientist who proposed the idea and write a description of how they came up with this idea.</a:t>
            </a:r>
          </a:p>
          <a:p>
            <a:r>
              <a:rPr lang="en-US" dirty="0" smtClean="0"/>
              <a:t>Create a </a:t>
            </a:r>
            <a:r>
              <a:rPr lang="en-US" dirty="0"/>
              <a:t>PowerPoint on a present topic that is on the cutting edge of particle physics.</a:t>
            </a:r>
          </a:p>
          <a:p>
            <a:endParaRPr lang="en-US" dirty="0"/>
          </a:p>
        </p:txBody>
      </p:sp>
      <p:sp>
        <p:nvSpPr>
          <p:cNvPr id="3" name="Title 2"/>
          <p:cNvSpPr>
            <a:spLocks noGrp="1"/>
          </p:cNvSpPr>
          <p:nvPr>
            <p:ph type="title"/>
          </p:nvPr>
        </p:nvSpPr>
        <p:spPr>
          <a:xfrm>
            <a:off x="457200" y="533400"/>
            <a:ext cx="8229600" cy="1143000"/>
          </a:xfrm>
        </p:spPr>
        <p:txBody>
          <a:bodyPr>
            <a:normAutofit fontScale="90000"/>
          </a:bodyPr>
          <a:lstStyle/>
          <a:p>
            <a:pPr algn="ctr"/>
            <a:r>
              <a:rPr lang="en-US" u="sng" dirty="0"/>
              <a:t>Cumulative Assessment: Introduce at the End of Day 5</a:t>
            </a:r>
            <a:r>
              <a:rPr lang="en-US" dirty="0"/>
              <a:t/>
            </a:r>
            <a:br>
              <a:rPr lang="en-US" dirty="0"/>
            </a:br>
            <a:endParaRPr lang="en-US" dirty="0"/>
          </a:p>
        </p:txBody>
      </p:sp>
    </p:spTree>
    <p:extLst>
      <p:ext uri="{BB962C8B-B14F-4D97-AF65-F5344CB8AC3E}">
        <p14:creationId xmlns:p14="http://schemas.microsoft.com/office/powerpoint/2010/main" val="24686828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457200" y="1219200"/>
            <a:ext cx="8229600" cy="6365845"/>
          </a:xfrm>
          <a:prstGeom prst="rect">
            <a:avLst/>
          </a:prstGeom>
          <a:noFill/>
        </p:spPr>
        <p:txBody>
          <a:bodyPr wrap="square" rtlCol="0">
            <a:spAutoFit/>
          </a:bodyPr>
          <a:lstStyle/>
          <a:p>
            <a:r>
              <a:rPr lang="en-US" sz="1400" b="1" dirty="0" smtClean="0"/>
              <a:t>Inside the Atom from NOVA via Teachers Domain:</a:t>
            </a:r>
            <a:r>
              <a:rPr lang="en-US" sz="1400" dirty="0"/>
              <a:t/>
            </a:r>
            <a:br>
              <a:rPr lang="en-US" sz="1400" dirty="0"/>
            </a:br>
            <a:r>
              <a:rPr lang="en-US" sz="1400" dirty="0" smtClean="0">
                <a:hlinkClick r:id="rId2"/>
              </a:rPr>
              <a:t>http</a:t>
            </a:r>
            <a:r>
              <a:rPr lang="en-US" sz="1400" dirty="0">
                <a:hlinkClick r:id="rId2"/>
              </a:rPr>
              <a:t>://www.teachersdomain.org/asset/phy03_vid_quark</a:t>
            </a:r>
            <a:r>
              <a:rPr lang="en-US" sz="1400" dirty="0" smtClean="0">
                <a:hlinkClick r:id="rId2"/>
              </a:rPr>
              <a:t>/</a:t>
            </a:r>
            <a:endParaRPr lang="en-US" sz="1400" dirty="0" smtClean="0"/>
          </a:p>
          <a:p>
            <a:r>
              <a:rPr lang="en-US" sz="1400" b="1" dirty="0" smtClean="0"/>
              <a:t>Atom Builder Interactive Activity from Teachers Domain</a:t>
            </a:r>
            <a:br>
              <a:rPr lang="en-US" sz="1400" b="1" dirty="0" smtClean="0"/>
            </a:br>
            <a:r>
              <a:rPr lang="en-US" sz="1400" dirty="0" smtClean="0">
                <a:hlinkClick r:id="rId3"/>
              </a:rPr>
              <a:t>http</a:t>
            </a:r>
            <a:r>
              <a:rPr lang="en-US" sz="1400" dirty="0">
                <a:hlinkClick r:id="rId3"/>
              </a:rPr>
              <a:t>://</a:t>
            </a:r>
            <a:r>
              <a:rPr lang="en-US" sz="1400" dirty="0" smtClean="0">
                <a:hlinkClick r:id="rId3"/>
              </a:rPr>
              <a:t>www.pbs.org/wgbh/aso/tryit/atom/</a:t>
            </a:r>
            <a:endParaRPr lang="en-US" sz="1400" dirty="0"/>
          </a:p>
          <a:p>
            <a:r>
              <a:rPr lang="en-US" sz="1400" b="1" dirty="0" smtClean="0"/>
              <a:t>Atomic Builder Explains Quarks and Atoms</a:t>
            </a:r>
            <a:br>
              <a:rPr lang="en-US" sz="1400" b="1" dirty="0" smtClean="0"/>
            </a:br>
            <a:r>
              <a:rPr lang="en-US" sz="1400" dirty="0" smtClean="0">
                <a:hlinkClick r:id="rId4"/>
              </a:rPr>
              <a:t>http</a:t>
            </a:r>
            <a:r>
              <a:rPr lang="en-US" sz="1400" dirty="0">
                <a:hlinkClick r:id="rId4"/>
              </a:rPr>
              <a:t>://</a:t>
            </a:r>
            <a:r>
              <a:rPr lang="en-US" sz="1400" dirty="0" smtClean="0">
                <a:hlinkClick r:id="rId4"/>
              </a:rPr>
              <a:t>www.pbs.org/wgbh/aso/tryit/atom/elempartp.html</a:t>
            </a:r>
            <a:endParaRPr lang="en-US" sz="1400" dirty="0" smtClean="0"/>
          </a:p>
          <a:p>
            <a:r>
              <a:rPr lang="en-US" sz="1400" b="1" dirty="0" smtClean="0"/>
              <a:t>Just </a:t>
            </a:r>
            <a:r>
              <a:rPr lang="en-US" sz="1400" b="1" dirty="0"/>
              <a:t>How Small is An Atom from Ted </a:t>
            </a:r>
            <a:r>
              <a:rPr lang="en-US" sz="1400" b="1" dirty="0" smtClean="0"/>
              <a:t>Talks</a:t>
            </a:r>
            <a:r>
              <a:rPr lang="en-US" sz="1400" dirty="0"/>
              <a:t/>
            </a:r>
            <a:br>
              <a:rPr lang="en-US" sz="1400" dirty="0"/>
            </a:br>
            <a:r>
              <a:rPr lang="en-US" sz="1400" u="sng" dirty="0" smtClean="0">
                <a:hlinkClick r:id="rId5"/>
              </a:rPr>
              <a:t>http://www.ted.com/talks/just_how_small_is_an_atom.html</a:t>
            </a:r>
            <a:endParaRPr lang="en-US" sz="1400" dirty="0" smtClean="0"/>
          </a:p>
          <a:p>
            <a:r>
              <a:rPr lang="en-US" sz="1400" b="1" dirty="0" smtClean="0"/>
              <a:t>All </a:t>
            </a:r>
            <a:r>
              <a:rPr lang="en-US" sz="1400" b="1" dirty="0"/>
              <a:t>About Atoms from Jefferson </a:t>
            </a:r>
            <a:r>
              <a:rPr lang="en-US" sz="1400" b="1" dirty="0" smtClean="0"/>
              <a:t>Lab</a:t>
            </a:r>
            <a:r>
              <a:rPr lang="en-US" sz="1400" dirty="0"/>
              <a:t/>
            </a:r>
            <a:br>
              <a:rPr lang="en-US" sz="1400" dirty="0"/>
            </a:br>
            <a:r>
              <a:rPr lang="en-US" sz="1400" u="sng" dirty="0" smtClean="0">
                <a:hlinkClick r:id="rId6"/>
              </a:rPr>
              <a:t>http</a:t>
            </a:r>
            <a:r>
              <a:rPr lang="en-US" sz="1400" u="sng" dirty="0">
                <a:hlinkClick r:id="rId6"/>
              </a:rPr>
              <a:t>://education.jlab.org/atomtour/</a:t>
            </a:r>
            <a:endParaRPr lang="en-US" sz="1400" dirty="0"/>
          </a:p>
          <a:p>
            <a:r>
              <a:rPr lang="en-US" sz="1400" b="1" dirty="0" smtClean="0"/>
              <a:t>Scale </a:t>
            </a:r>
            <a:r>
              <a:rPr lang="en-US" sz="1400" b="1" dirty="0"/>
              <a:t>Model of the </a:t>
            </a:r>
            <a:r>
              <a:rPr lang="en-US" sz="1400" b="1" dirty="0" smtClean="0"/>
              <a:t>Universe</a:t>
            </a:r>
            <a:r>
              <a:rPr lang="en-US" sz="1400" dirty="0"/>
              <a:t/>
            </a:r>
            <a:br>
              <a:rPr lang="en-US" sz="1400" dirty="0"/>
            </a:br>
            <a:r>
              <a:rPr lang="en-US" sz="1400" u="sng" dirty="0" smtClean="0">
                <a:hlinkClick r:id="rId7"/>
              </a:rPr>
              <a:t>http</a:t>
            </a:r>
            <a:r>
              <a:rPr lang="en-US" sz="1400" u="sng" dirty="0">
                <a:hlinkClick r:id="rId7"/>
              </a:rPr>
              <a:t>://htwins.net/scale2/?</a:t>
            </a:r>
            <a:r>
              <a:rPr lang="en-US" sz="1400" u="sng" dirty="0" smtClean="0">
                <a:hlinkClick r:id="rId7"/>
              </a:rPr>
              <a:t>bordercolor=white</a:t>
            </a:r>
            <a:endParaRPr lang="en-US" sz="1400" dirty="0"/>
          </a:p>
          <a:p>
            <a:r>
              <a:rPr lang="en-US" sz="1400" b="1" dirty="0" smtClean="0"/>
              <a:t>Build </a:t>
            </a:r>
            <a:r>
              <a:rPr lang="en-US" sz="1400" b="1" dirty="0"/>
              <a:t>an Atom Simulation from </a:t>
            </a:r>
            <a:r>
              <a:rPr lang="en-US" sz="1400" b="1" dirty="0" err="1"/>
              <a:t>PhET</a:t>
            </a:r>
            <a:r>
              <a:rPr lang="en-US" sz="1400" b="1" dirty="0"/>
              <a:t> (University of Colorado--</a:t>
            </a:r>
            <a:r>
              <a:rPr lang="en-US" sz="1400" b="1" dirty="0" smtClean="0"/>
              <a:t>Boulder)</a:t>
            </a:r>
            <a:r>
              <a:rPr lang="en-US" sz="1400" dirty="0"/>
              <a:t> </a:t>
            </a:r>
            <a:r>
              <a:rPr lang="en-US" sz="1400" b="1" u="sng" dirty="0" smtClean="0">
                <a:hlinkClick r:id="rId8"/>
              </a:rPr>
              <a:t>http</a:t>
            </a:r>
            <a:r>
              <a:rPr lang="en-US" sz="1400" b="1" u="sng" dirty="0">
                <a:hlinkClick r:id="rId8"/>
              </a:rPr>
              <a:t>://</a:t>
            </a:r>
            <a:r>
              <a:rPr lang="en-US" sz="1400" b="1" u="sng" dirty="0" smtClean="0">
                <a:hlinkClick r:id="rId8"/>
              </a:rPr>
              <a:t>phet.colorado.edu/en/simulation/build-an-atom</a:t>
            </a:r>
            <a:endParaRPr lang="en-US" sz="1400" dirty="0"/>
          </a:p>
          <a:p>
            <a:r>
              <a:rPr lang="en-US" sz="1400" b="1" dirty="0"/>
              <a:t>Information about the Atom</a:t>
            </a:r>
            <a:br>
              <a:rPr lang="en-US" sz="1400" b="1" dirty="0"/>
            </a:br>
            <a:r>
              <a:rPr lang="en-US" sz="1400" u="sng" dirty="0">
                <a:hlinkClick r:id="rId9"/>
              </a:rPr>
              <a:t>http://web.jjay.cuny.edu/~</a:t>
            </a:r>
            <a:r>
              <a:rPr lang="en-US" sz="1400" u="sng" dirty="0" smtClean="0">
                <a:hlinkClick r:id="rId9"/>
              </a:rPr>
              <a:t>acarpi/NSC/3-atoms.htm</a:t>
            </a:r>
            <a:endParaRPr lang="en-US" sz="1400" dirty="0"/>
          </a:p>
          <a:p>
            <a:r>
              <a:rPr lang="en-US" sz="1400" b="1" dirty="0" smtClean="0"/>
              <a:t>Quark Diagram in Exponential Notation</a:t>
            </a:r>
            <a:br>
              <a:rPr lang="en-US" sz="1400" b="1" dirty="0" smtClean="0"/>
            </a:br>
            <a:r>
              <a:rPr lang="en-US" sz="1400" dirty="0" smtClean="0">
                <a:hlinkClick r:id="rId10"/>
              </a:rPr>
              <a:t>https</a:t>
            </a:r>
            <a:r>
              <a:rPr lang="en-US" sz="1400" dirty="0">
                <a:hlinkClick r:id="rId10"/>
              </a:rPr>
              <a:t>://</a:t>
            </a:r>
            <a:r>
              <a:rPr lang="en-US" sz="1400" dirty="0" smtClean="0">
                <a:hlinkClick r:id="rId10"/>
              </a:rPr>
              <a:t>community.emc.com/people/ble/blog/2011/11</a:t>
            </a:r>
            <a:endParaRPr lang="en-US" sz="1400" dirty="0" smtClean="0"/>
          </a:p>
          <a:p>
            <a:r>
              <a:rPr lang="en-US" sz="1400" b="1" dirty="0" smtClean="0"/>
              <a:t>Proton/Neutron with 3 Quarks Each</a:t>
            </a:r>
            <a:r>
              <a:rPr lang="en-US" sz="1400" dirty="0" smtClean="0"/>
              <a:t/>
            </a:r>
            <a:br>
              <a:rPr lang="en-US" sz="1400" dirty="0" smtClean="0"/>
            </a:br>
            <a:r>
              <a:rPr lang="en-US" sz="1400" dirty="0">
                <a:hlinkClick r:id="rId11"/>
              </a:rPr>
              <a:t>http://</a:t>
            </a:r>
            <a:r>
              <a:rPr lang="en-US" sz="1400" dirty="0" smtClean="0">
                <a:hlinkClick r:id="rId11"/>
              </a:rPr>
              <a:t>www.sr.bham.ac.uk/xmm/atom1.html</a:t>
            </a:r>
            <a:endParaRPr lang="en-US" sz="1400" dirty="0" smtClean="0"/>
          </a:p>
          <a:p>
            <a:pPr marL="109728" indent="0">
              <a:buNone/>
            </a:pPr>
            <a:endParaRPr lang="en-US" sz="1800" dirty="0"/>
          </a:p>
          <a:p>
            <a:pPr marL="109728" indent="0">
              <a:buNone/>
            </a:pPr>
            <a:endParaRPr lang="en-US" sz="1800" dirty="0" smtClean="0"/>
          </a:p>
          <a:p>
            <a:pPr marL="109728" indent="0">
              <a:buNone/>
            </a:pPr>
            <a:endParaRPr lang="en-US" sz="1800" dirty="0" smtClean="0"/>
          </a:p>
          <a:p>
            <a:endParaRPr lang="en-US" dirty="0"/>
          </a:p>
        </p:txBody>
      </p:sp>
      <p:sp>
        <p:nvSpPr>
          <p:cNvPr id="2" name="Title 1"/>
          <p:cNvSpPr>
            <a:spLocks noGrp="1"/>
          </p:cNvSpPr>
          <p:nvPr>
            <p:ph type="title"/>
          </p:nvPr>
        </p:nvSpPr>
        <p:spPr>
          <a:xfrm>
            <a:off x="457200" y="-152400"/>
            <a:ext cx="8229600" cy="1143000"/>
          </a:xfrm>
        </p:spPr>
        <p:txBody>
          <a:bodyPr>
            <a:normAutofit/>
          </a:bodyPr>
          <a:lstStyle/>
          <a:p>
            <a:pPr algn="ctr"/>
            <a:r>
              <a:rPr lang="en-US" sz="3600" dirty="0" smtClean="0"/>
              <a:t>RESOURCES</a:t>
            </a:r>
            <a:endParaRPr lang="en-US" sz="3600" dirty="0"/>
          </a:p>
        </p:txBody>
      </p:sp>
    </p:spTree>
    <p:extLst>
      <p:ext uri="{BB962C8B-B14F-4D97-AF65-F5344CB8AC3E}">
        <p14:creationId xmlns:p14="http://schemas.microsoft.com/office/powerpoint/2010/main" val="688346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Lynn\Pictures\2012-06-27 June 2012--Rylan Torno, Sakina 1, Osprey\June 2012--Rylan Torno, Sakina 1, Osprey 07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481652"/>
            <a:ext cx="7010400" cy="465616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422285" y="6073556"/>
            <a:ext cx="4264309" cy="369332"/>
          </a:xfrm>
          <a:prstGeom prst="rect">
            <a:avLst/>
          </a:prstGeom>
          <a:solidFill>
            <a:srgbClr val="92D050">
              <a:alpha val="34000"/>
            </a:srgbClr>
          </a:solidFill>
          <a:ln cmpd="sng">
            <a:solidFill>
              <a:schemeClr val="tx1"/>
            </a:solidFill>
          </a:ln>
        </p:spPr>
        <p:txBody>
          <a:bodyPr wrap="none" rtlCol="0">
            <a:spAutoFit/>
          </a:bodyPr>
          <a:lstStyle/>
          <a:p>
            <a:r>
              <a:rPr lang="en-US" b="1" dirty="0" smtClean="0"/>
              <a:t> or contact:  Lynn.Arnold@k12.sd.us</a:t>
            </a:r>
            <a:endParaRPr lang="en-US" b="1" dirty="0"/>
          </a:p>
        </p:txBody>
      </p:sp>
      <p:sp>
        <p:nvSpPr>
          <p:cNvPr id="4" name="TextBox 3"/>
          <p:cNvSpPr txBox="1"/>
          <p:nvPr/>
        </p:nvSpPr>
        <p:spPr>
          <a:xfrm>
            <a:off x="990600" y="5239434"/>
            <a:ext cx="7010400" cy="646331"/>
          </a:xfrm>
          <a:prstGeom prst="rect">
            <a:avLst/>
          </a:prstGeom>
          <a:solidFill>
            <a:srgbClr val="FFFF00"/>
          </a:solidFill>
          <a:ln cmpd="sng">
            <a:solidFill>
              <a:schemeClr val="tx1"/>
            </a:solidFill>
          </a:ln>
        </p:spPr>
        <p:txBody>
          <a:bodyPr wrap="square" rtlCol="0">
            <a:spAutoFit/>
          </a:bodyPr>
          <a:lstStyle/>
          <a:p>
            <a:r>
              <a:rPr lang="en-US" b="1" dirty="0" smtClean="0"/>
              <a:t>Digital Resources listed </a:t>
            </a:r>
            <a:r>
              <a:rPr lang="en-US" b="1" dirty="0"/>
              <a:t>at</a:t>
            </a:r>
            <a:r>
              <a:rPr lang="en-US" b="1" dirty="0" smtClean="0"/>
              <a:t>: http</a:t>
            </a:r>
            <a:r>
              <a:rPr lang="en-US" b="1" dirty="0"/>
              <a:t>://fifthgradestoryteller.wikispaces.com/Physical+Science</a:t>
            </a:r>
          </a:p>
        </p:txBody>
      </p:sp>
      <p:sp>
        <p:nvSpPr>
          <p:cNvPr id="8" name="Rectangle 7"/>
          <p:cNvSpPr/>
          <p:nvPr/>
        </p:nvSpPr>
        <p:spPr>
          <a:xfrm>
            <a:off x="76200" y="152400"/>
            <a:ext cx="1012328" cy="3200400"/>
          </a:xfrm>
          <a:prstGeom prst="rect">
            <a:avLst/>
          </a:prstGeom>
          <a:noFill/>
        </p:spPr>
        <p:txBody>
          <a:bodyPr vert="wordArtVert" wrap="square" lIns="91440" tIns="45720" rIns="91440" bIns="45720">
            <a:spAutoFit/>
          </a:bodyPr>
          <a:lstStyle/>
          <a:p>
            <a:pPr algn="ctr"/>
            <a:r>
              <a:rPr lang="en-US" sz="3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THE</a:t>
            </a:r>
            <a:endParaRPr lang="en-US" sz="36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9" name="Rectangle 8"/>
          <p:cNvSpPr/>
          <p:nvPr/>
        </p:nvSpPr>
        <p:spPr>
          <a:xfrm>
            <a:off x="8001000" y="2819400"/>
            <a:ext cx="1012328" cy="2667000"/>
          </a:xfrm>
          <a:prstGeom prst="rect">
            <a:avLst/>
          </a:prstGeom>
        </p:spPr>
        <p:txBody>
          <a:bodyPr vert="wordArtVert" wrap="square">
            <a:spAutoFit/>
          </a:bodyPr>
          <a:lstStyle/>
          <a:p>
            <a:pPr algn="ctr"/>
            <a:r>
              <a:rPr lang="en-US" sz="3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END</a:t>
            </a:r>
            <a:endParaRPr lang="en-US" sz="36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val="2108772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229600" cy="5334000"/>
          </a:xfrm>
        </p:spPr>
        <p:txBody>
          <a:bodyPr>
            <a:normAutofit fontScale="32500" lnSpcReduction="20000"/>
          </a:bodyPr>
          <a:lstStyle/>
          <a:p>
            <a:pPr fontAlgn="base"/>
            <a:r>
              <a:rPr lang="en-US" sz="4200" b="1" dirty="0"/>
              <a:t>COMMON CORE STATE STANDARDS:  GRADE 5</a:t>
            </a:r>
            <a:r>
              <a:rPr lang="en-US" sz="4200" dirty="0"/>
              <a:t/>
            </a:r>
            <a:br>
              <a:rPr lang="en-US" sz="4200" dirty="0"/>
            </a:br>
            <a:r>
              <a:rPr lang="en-US" sz="4200" b="1" dirty="0"/>
              <a:t>Reading Standards for Informational Text: </a:t>
            </a:r>
            <a:r>
              <a:rPr lang="en-US" sz="4200" dirty="0"/>
              <a:t/>
            </a:r>
            <a:br>
              <a:rPr lang="en-US" sz="4200" dirty="0"/>
            </a:br>
            <a:r>
              <a:rPr lang="en-US" sz="4200" dirty="0"/>
              <a:t>5.RI.7 Draw on information from multiple print or digital sources, demonstrating the ability to locate an answer to a question quickly or to solve a problem efficiently.</a:t>
            </a:r>
            <a:br>
              <a:rPr lang="en-US" sz="4200" dirty="0"/>
            </a:br>
            <a:r>
              <a:rPr lang="en-US" sz="4200" dirty="0"/>
              <a:t/>
            </a:r>
            <a:br>
              <a:rPr lang="en-US" sz="4200" dirty="0"/>
            </a:br>
            <a:r>
              <a:rPr lang="en-US" sz="4200" dirty="0"/>
              <a:t>5. RI.10 By the end of the year read and comprehends informational texts, including history/social studies, science, and technical texts, at the high end of the grades 4–5 text complexity band independently and proficiently.</a:t>
            </a:r>
            <a:br>
              <a:rPr lang="en-US" sz="4200" dirty="0"/>
            </a:br>
            <a:r>
              <a:rPr lang="en-US" sz="4200" dirty="0"/>
              <a:t/>
            </a:r>
            <a:br>
              <a:rPr lang="en-US" sz="4200" dirty="0"/>
            </a:br>
            <a:r>
              <a:rPr lang="en-US" sz="4200" b="1" dirty="0"/>
              <a:t>Writing Standards: </a:t>
            </a:r>
            <a:r>
              <a:rPr lang="en-US" sz="4200" dirty="0"/>
              <a:t/>
            </a:r>
            <a:br>
              <a:rPr lang="en-US" sz="4200" dirty="0"/>
            </a:br>
            <a:r>
              <a:rPr lang="en-US" sz="4200" dirty="0"/>
              <a:t>5.W.4 Produce clear and coherent writing in which the development and organization are appropriate to task, purpose, and audience. (Grade-specific expectations for writing types are defined in standards 1–3 above.)</a:t>
            </a:r>
            <a:br>
              <a:rPr lang="en-US" sz="4200" dirty="0"/>
            </a:br>
            <a:r>
              <a:rPr lang="en-US" sz="4200" dirty="0"/>
              <a:t/>
            </a:r>
            <a:br>
              <a:rPr lang="en-US" sz="4200" dirty="0"/>
            </a:br>
            <a:r>
              <a:rPr lang="en-US" sz="4200" dirty="0"/>
              <a:t>5. W.7 Conduct short research projects that use several sources to build knowledge through investigation of different aspects of a topic.</a:t>
            </a:r>
            <a:br>
              <a:rPr lang="en-US" sz="4200" dirty="0"/>
            </a:br>
            <a:r>
              <a:rPr lang="en-US" sz="4200" dirty="0"/>
              <a:t/>
            </a:r>
            <a:br>
              <a:rPr lang="en-US" sz="4200" dirty="0"/>
            </a:br>
            <a:r>
              <a:rPr lang="en-US" sz="4200" dirty="0"/>
              <a:t>5. W.10 Write routinely over extended time frames (time for research, reflection, and revision) and shorter time frames (a single sitting or a day or two) for a range of discipline-specific tasks, purposes, and audiences.</a:t>
            </a:r>
            <a:br>
              <a:rPr lang="en-US" sz="4200" dirty="0"/>
            </a:br>
            <a:r>
              <a:rPr lang="en-US" sz="4200" dirty="0"/>
              <a:t/>
            </a:r>
            <a:br>
              <a:rPr lang="en-US" sz="4200" dirty="0"/>
            </a:br>
            <a:r>
              <a:rPr lang="en-US" sz="4200" b="1" dirty="0"/>
              <a:t>Speaking and Listening Standards: </a:t>
            </a:r>
            <a:r>
              <a:rPr lang="en-US" sz="4200" dirty="0"/>
              <a:t/>
            </a:r>
            <a:br>
              <a:rPr lang="en-US" sz="4200" dirty="0"/>
            </a:br>
            <a:r>
              <a:rPr lang="en-US" sz="4200" dirty="0"/>
              <a:t>5.SL.2 Summarize a written text read aloud or information presented in diverse media and formats, including visually, quantitatively, and orally.</a:t>
            </a:r>
            <a:r>
              <a:rPr lang="en-US" dirty="0"/>
              <a:t/>
            </a:r>
            <a:br>
              <a:rPr lang="en-US" dirty="0"/>
            </a:br>
            <a:endParaRPr lang="en-US" dirty="0"/>
          </a:p>
        </p:txBody>
      </p:sp>
      <p:sp>
        <p:nvSpPr>
          <p:cNvPr id="3" name="Title 2"/>
          <p:cNvSpPr>
            <a:spLocks noGrp="1"/>
          </p:cNvSpPr>
          <p:nvPr>
            <p:ph type="title"/>
          </p:nvPr>
        </p:nvSpPr>
        <p:spPr/>
        <p:txBody>
          <a:bodyPr>
            <a:normAutofit fontScale="90000"/>
          </a:bodyPr>
          <a:lstStyle/>
          <a:p>
            <a:pPr algn="ctr"/>
            <a:r>
              <a:rPr lang="en-US" dirty="0" smtClean="0"/>
              <a:t>COMMON CORE STATE STANDARDS</a:t>
            </a:r>
            <a:endParaRPr lang="en-US" dirty="0"/>
          </a:p>
        </p:txBody>
      </p:sp>
    </p:spTree>
    <p:extLst>
      <p:ext uri="{BB962C8B-B14F-4D97-AF65-F5344CB8AC3E}">
        <p14:creationId xmlns:p14="http://schemas.microsoft.com/office/powerpoint/2010/main" val="14188504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219200"/>
            <a:ext cx="8229600" cy="4525963"/>
          </a:xfrm>
        </p:spPr>
        <p:txBody>
          <a:bodyPr>
            <a:normAutofit fontScale="92500" lnSpcReduction="10000"/>
          </a:bodyPr>
          <a:lstStyle/>
          <a:p>
            <a:pPr fontAlgn="base"/>
            <a:r>
              <a:rPr lang="en-US" b="1" dirty="0"/>
              <a:t>SOUTH DAKOTA SCIENCE STANDARDS: GRADE </a:t>
            </a:r>
            <a:r>
              <a:rPr lang="en-US" dirty="0"/>
              <a:t>5 </a:t>
            </a:r>
            <a:br>
              <a:rPr lang="en-US" dirty="0"/>
            </a:br>
            <a:r>
              <a:rPr lang="en-US" dirty="0"/>
              <a:t>5.P.1.1. Students are able to define matter on the basis of observable physical properties.</a:t>
            </a:r>
            <a:br>
              <a:rPr lang="en-US" dirty="0"/>
            </a:br>
            <a:r>
              <a:rPr lang="en-US" dirty="0"/>
              <a:t/>
            </a:r>
            <a:br>
              <a:rPr lang="en-US" dirty="0"/>
            </a:br>
            <a:r>
              <a:rPr lang="en-US" b="1" dirty="0"/>
              <a:t>NEXT GENERATION SCIENCE STANDARDS--PHYSICAL SCIENCE</a:t>
            </a:r>
            <a:r>
              <a:rPr lang="en-US" dirty="0"/>
              <a:t/>
            </a:r>
            <a:br>
              <a:rPr lang="en-US" dirty="0"/>
            </a:br>
            <a:r>
              <a:rPr lang="en-US" dirty="0"/>
              <a:t>Core Idea PS1: Matter and Its Interactions</a:t>
            </a:r>
            <a:br>
              <a:rPr lang="en-US" dirty="0"/>
            </a:br>
            <a:r>
              <a:rPr lang="en-US" dirty="0"/>
              <a:t>A. Structure and Properties of </a:t>
            </a:r>
            <a:r>
              <a:rPr lang="en-US" dirty="0" smtClean="0"/>
              <a:t>Matter</a:t>
            </a:r>
            <a:br>
              <a:rPr lang="en-US" dirty="0" smtClean="0"/>
            </a:br>
            <a:endParaRPr lang="en-US" dirty="0"/>
          </a:p>
          <a:p>
            <a:pPr fontAlgn="base"/>
            <a:r>
              <a:rPr lang="en-US" b="1" dirty="0"/>
              <a:t>VOCABULARY:</a:t>
            </a:r>
            <a:r>
              <a:rPr lang="en-US" dirty="0"/>
              <a:t> atom, </a:t>
            </a:r>
            <a:r>
              <a:rPr lang="en-US" dirty="0" smtClean="0"/>
              <a:t>proton</a:t>
            </a:r>
            <a:r>
              <a:rPr lang="en-US" dirty="0"/>
              <a:t>, neutron, electron, nucleus (of an atom), quark, atomic </a:t>
            </a:r>
            <a:r>
              <a:rPr lang="en-US" dirty="0" smtClean="0"/>
              <a:t>number, molecule, element, compound</a:t>
            </a:r>
            <a:endParaRPr lang="en-US" dirty="0"/>
          </a:p>
          <a:p>
            <a:endParaRPr lang="en-US" dirty="0"/>
          </a:p>
        </p:txBody>
      </p:sp>
      <p:sp>
        <p:nvSpPr>
          <p:cNvPr id="3" name="Title 2"/>
          <p:cNvSpPr>
            <a:spLocks noGrp="1"/>
          </p:cNvSpPr>
          <p:nvPr>
            <p:ph type="title"/>
          </p:nvPr>
        </p:nvSpPr>
        <p:spPr/>
        <p:txBody>
          <a:bodyPr/>
          <a:lstStyle/>
          <a:p>
            <a:pPr algn="ctr"/>
            <a:r>
              <a:rPr lang="en-US" dirty="0" smtClean="0"/>
              <a:t>Science Standards</a:t>
            </a:r>
            <a:endParaRPr lang="en-US" dirty="0"/>
          </a:p>
        </p:txBody>
      </p:sp>
    </p:spTree>
    <p:extLst>
      <p:ext uri="{BB962C8B-B14F-4D97-AF65-F5344CB8AC3E}">
        <p14:creationId xmlns:p14="http://schemas.microsoft.com/office/powerpoint/2010/main" val="36455372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lvl="0" fontAlgn="base"/>
            <a:r>
              <a:rPr lang="en-US" dirty="0" smtClean="0"/>
              <a:t>Students </a:t>
            </a:r>
            <a:r>
              <a:rPr lang="en-US" dirty="0"/>
              <a:t>will understand that atoms are the </a:t>
            </a:r>
            <a:r>
              <a:rPr lang="en-US" b="1" dirty="0"/>
              <a:t>smallest full unit of matter</a:t>
            </a:r>
            <a:r>
              <a:rPr lang="en-US" dirty="0"/>
              <a:t>.</a:t>
            </a:r>
          </a:p>
          <a:p>
            <a:pPr lvl="0" fontAlgn="base"/>
            <a:r>
              <a:rPr lang="en-US" dirty="0"/>
              <a:t>Students will understand that atoms are made up of </a:t>
            </a:r>
            <a:r>
              <a:rPr lang="en-US" b="1" dirty="0"/>
              <a:t>mostly empty space</a:t>
            </a:r>
            <a:r>
              <a:rPr lang="en-US" dirty="0"/>
              <a:t>.</a:t>
            </a:r>
          </a:p>
          <a:p>
            <a:pPr lvl="0" fontAlgn="base"/>
            <a:r>
              <a:rPr lang="en-US" dirty="0"/>
              <a:t>Students will understand that </a:t>
            </a:r>
            <a:r>
              <a:rPr lang="en-US" b="1" dirty="0"/>
              <a:t>protons are positively charged</a:t>
            </a:r>
            <a:r>
              <a:rPr lang="en-US" dirty="0"/>
              <a:t>, </a:t>
            </a:r>
            <a:r>
              <a:rPr lang="en-US" b="1" dirty="0"/>
              <a:t>electrons are negatively charged</a:t>
            </a:r>
            <a:r>
              <a:rPr lang="en-US" dirty="0"/>
              <a:t>, and </a:t>
            </a:r>
            <a:r>
              <a:rPr lang="en-US" b="1" dirty="0"/>
              <a:t>neutrons have no charge</a:t>
            </a:r>
            <a:r>
              <a:rPr lang="en-US" dirty="0"/>
              <a:t>.</a:t>
            </a:r>
          </a:p>
          <a:p>
            <a:pPr lvl="0" fontAlgn="base"/>
            <a:r>
              <a:rPr lang="en-US" dirty="0"/>
              <a:t>Students will be introduced to the concept that each </a:t>
            </a:r>
            <a:r>
              <a:rPr lang="en-US" b="1" dirty="0"/>
              <a:t>proton</a:t>
            </a:r>
            <a:r>
              <a:rPr lang="en-US" dirty="0"/>
              <a:t> and each </a:t>
            </a:r>
            <a:r>
              <a:rPr lang="en-US" b="1" dirty="0"/>
              <a:t>neutron</a:t>
            </a:r>
            <a:r>
              <a:rPr lang="en-US" dirty="0"/>
              <a:t> </a:t>
            </a:r>
            <a:r>
              <a:rPr lang="en-US" b="1" dirty="0" smtClean="0"/>
              <a:t>contain </a:t>
            </a:r>
            <a:r>
              <a:rPr lang="en-US" b="1" dirty="0"/>
              <a:t>3 quarks</a:t>
            </a:r>
            <a:r>
              <a:rPr lang="en-US" dirty="0"/>
              <a:t>.</a:t>
            </a:r>
          </a:p>
          <a:p>
            <a:pPr lvl="0" fontAlgn="base"/>
            <a:r>
              <a:rPr lang="en-US" dirty="0"/>
              <a:t>Students will be able to use the </a:t>
            </a:r>
            <a:r>
              <a:rPr lang="en-US" b="1" dirty="0"/>
              <a:t>Periodic Table of the Elements</a:t>
            </a:r>
            <a:r>
              <a:rPr lang="en-US" dirty="0"/>
              <a:t> to find </a:t>
            </a:r>
            <a:r>
              <a:rPr lang="en-US" b="1" dirty="0"/>
              <a:t>atomic number</a:t>
            </a:r>
            <a:r>
              <a:rPr lang="en-US" dirty="0"/>
              <a:t>.</a:t>
            </a:r>
          </a:p>
          <a:p>
            <a:endParaRPr lang="en-US" dirty="0"/>
          </a:p>
        </p:txBody>
      </p:sp>
      <p:sp>
        <p:nvSpPr>
          <p:cNvPr id="3" name="Title 2"/>
          <p:cNvSpPr>
            <a:spLocks noGrp="1"/>
          </p:cNvSpPr>
          <p:nvPr>
            <p:ph type="title"/>
          </p:nvPr>
        </p:nvSpPr>
        <p:spPr>
          <a:xfrm>
            <a:off x="457200" y="457200"/>
            <a:ext cx="8229600" cy="1143000"/>
          </a:xfrm>
        </p:spPr>
        <p:txBody>
          <a:bodyPr>
            <a:normAutofit fontScale="90000"/>
          </a:bodyPr>
          <a:lstStyle/>
          <a:p>
            <a:pPr algn="ctr"/>
            <a:r>
              <a:rPr lang="en-US" sz="3600" dirty="0"/>
              <a:t>KEY </a:t>
            </a:r>
            <a:r>
              <a:rPr lang="en-US" sz="3600" dirty="0" smtClean="0"/>
              <a:t>IDEAS</a:t>
            </a:r>
            <a:br>
              <a:rPr lang="en-US" sz="3600" dirty="0" smtClean="0"/>
            </a:br>
            <a:r>
              <a:rPr lang="en-US" sz="3600" dirty="0" smtClean="0"/>
              <a:t>Introducing Subatomic Particles</a:t>
            </a:r>
            <a:r>
              <a:rPr lang="en-US" dirty="0"/>
              <a:t/>
            </a:r>
            <a:br>
              <a:rPr lang="en-US" dirty="0"/>
            </a:br>
            <a:endParaRPr lang="en-US" dirty="0"/>
          </a:p>
        </p:txBody>
      </p:sp>
    </p:spTree>
    <p:extLst>
      <p:ext uri="{BB962C8B-B14F-4D97-AF65-F5344CB8AC3E}">
        <p14:creationId xmlns:p14="http://schemas.microsoft.com/office/powerpoint/2010/main" val="41435097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Brain Pop, a popular subscription site available to many schools. This site contains </a:t>
            </a:r>
            <a:r>
              <a:rPr lang="en-US" dirty="0"/>
              <a:t>related reading/writing extensions </a:t>
            </a:r>
            <a:r>
              <a:rPr lang="en-US" dirty="0" smtClean="0"/>
              <a:t>and activities and experiments</a:t>
            </a:r>
            <a:r>
              <a:rPr lang="en-US" dirty="0"/>
              <a:t>.  </a:t>
            </a:r>
            <a:r>
              <a:rPr lang="en-US" dirty="0" smtClean="0"/>
              <a:t/>
            </a:r>
            <a:br>
              <a:rPr lang="en-US" dirty="0" smtClean="0"/>
            </a:br>
            <a:endParaRPr lang="en-US" dirty="0" smtClean="0"/>
          </a:p>
          <a:p>
            <a:r>
              <a:rPr lang="en-US" dirty="0" smtClean="0"/>
              <a:t>Open source digital resources students can explore. </a:t>
            </a:r>
            <a:r>
              <a:rPr lang="en-US" dirty="0" smtClean="0">
                <a:solidFill>
                  <a:srgbClr val="FFFF00"/>
                </a:solidFill>
              </a:rPr>
              <a:t/>
            </a:r>
            <a:br>
              <a:rPr lang="en-US" dirty="0" smtClean="0">
                <a:solidFill>
                  <a:srgbClr val="FFFF00"/>
                </a:solidFill>
              </a:rPr>
            </a:br>
            <a:endParaRPr lang="en-US" dirty="0" smtClean="0">
              <a:solidFill>
                <a:srgbClr val="FFFF00"/>
              </a:solidFill>
            </a:endParaRPr>
          </a:p>
          <a:p>
            <a:r>
              <a:rPr lang="en-US" dirty="0" smtClean="0"/>
              <a:t>Common Core State Standards now focus largely on nonfiction in language arts, and sources that address the reading/writing activities are necessary.</a:t>
            </a:r>
            <a:br>
              <a:rPr lang="en-US" dirty="0" smtClean="0"/>
            </a:br>
            <a:endParaRPr lang="en-US" dirty="0" smtClean="0"/>
          </a:p>
        </p:txBody>
      </p:sp>
      <p:sp>
        <p:nvSpPr>
          <p:cNvPr id="3" name="Title 2"/>
          <p:cNvSpPr>
            <a:spLocks noGrp="1"/>
          </p:cNvSpPr>
          <p:nvPr>
            <p:ph type="title"/>
          </p:nvPr>
        </p:nvSpPr>
        <p:spPr/>
        <p:txBody>
          <a:bodyPr>
            <a:normAutofit fontScale="90000"/>
          </a:bodyPr>
          <a:lstStyle/>
          <a:p>
            <a:pPr algn="ctr"/>
            <a:r>
              <a:rPr lang="en-US" dirty="0" smtClean="0"/>
              <a:t>Introducing Atoms Via Digital Sources and Hands On Activities</a:t>
            </a:r>
            <a:endParaRPr lang="en-US" dirty="0"/>
          </a:p>
        </p:txBody>
      </p:sp>
      <p:pic>
        <p:nvPicPr>
          <p:cNvPr id="6146" name="Picture 2" descr="C:\Users\Lynn\AppData\Local\Microsoft\Windows\Temporary Internet Files\Content.IE5\3FE02G0P\MC90028713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0" y="4931121"/>
            <a:ext cx="1739774" cy="19268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2822</TotalTime>
  <Words>1752</Words>
  <Application>Microsoft Office PowerPoint</Application>
  <PresentationFormat>On-screen Show (4:3)</PresentationFormat>
  <Paragraphs>424</Paragraphs>
  <Slides>52</Slides>
  <Notes>0</Notes>
  <HiddenSlides>5</HiddenSlides>
  <MMClips>2</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54" baseType="lpstr">
      <vt:lpstr>Concourse</vt:lpstr>
      <vt:lpstr>Document</vt:lpstr>
      <vt:lpstr>Physics of Atomic Nuclei  for Middle and Elementary Classrooms</vt:lpstr>
      <vt:lpstr>Sanford Underground Research Facility</vt:lpstr>
      <vt:lpstr>PowerPoint Presentation</vt:lpstr>
      <vt:lpstr>Workshop:  Physics of the Atomic Nuclei in 21st Century Classroom</vt:lpstr>
      <vt:lpstr>It’s Elementary:   Atoms, Molecules, and Elements Structures of Matter Unit Plan </vt:lpstr>
      <vt:lpstr>COMMON CORE STATE STANDARDS</vt:lpstr>
      <vt:lpstr>Science Standards</vt:lpstr>
      <vt:lpstr>KEY IDEAS Introducing Subatomic Particles </vt:lpstr>
      <vt:lpstr>Introducing Atoms Via Digital Sources and Hands On Activities</vt:lpstr>
      <vt:lpstr>PowerPoint Presentation</vt:lpstr>
      <vt:lpstr>LESSON PLAN  </vt:lpstr>
      <vt:lpstr>LEARNING ABOUT ATOMS</vt:lpstr>
      <vt:lpstr>Students Create Model of a  Carbon Atom</vt:lpstr>
      <vt:lpstr>STUDENTS BUILD THEIR OWN CARBON ATOM</vt:lpstr>
      <vt:lpstr>PowerPoint Presentation</vt:lpstr>
      <vt:lpstr>DAY 2: COOKIES, QUARKS, AND ORDERS OF MAGNITUDE </vt:lpstr>
      <vt:lpstr>Introducing Quarks</vt:lpstr>
      <vt:lpstr>Scales of the Universe</vt:lpstr>
      <vt:lpstr>Each Proton/Neutron has 3 Quarks</vt:lpstr>
      <vt:lpstr>Math and Science</vt:lpstr>
      <vt:lpstr>Modeling Quarks with  No Bake Cookies</vt:lpstr>
      <vt:lpstr>Each child “constructs” a proton &amp; neutron containing quarks inside.</vt:lpstr>
      <vt:lpstr>Demonstrating  the Nucleus &amp; Electrons</vt:lpstr>
      <vt:lpstr>Demonstrating Electrons Moving Around the Nucleus</vt:lpstr>
      <vt:lpstr>Demonstration  Outdoors for Truer Picture</vt:lpstr>
      <vt:lpstr>PowerPoint Presentation</vt:lpstr>
      <vt:lpstr>PowerPoint Presentation</vt:lpstr>
      <vt:lpstr>DAY 3:  CONSTRUCTING MEANING OF ATOMS, ELEMENTS, AND MOLECULES </vt:lpstr>
      <vt:lpstr>Digital Resources </vt:lpstr>
      <vt:lpstr>PowerPoint Presentation</vt:lpstr>
      <vt:lpstr>PowerPoint Presentation</vt:lpstr>
      <vt:lpstr>PowerPoint Presentation</vt:lpstr>
      <vt:lpstr>PowerPoint Presentation</vt:lpstr>
      <vt:lpstr>“Seeing the Unseen”  Atom Structure    Past, Present and Future Ann Hast – West Middle School  Rapid City, SD Grade 6-8 Duration 5 days/class periods</vt:lpstr>
      <vt:lpstr>Objectives: </vt:lpstr>
      <vt:lpstr>Standards: </vt:lpstr>
      <vt:lpstr>NGSS  Standards: </vt:lpstr>
      <vt:lpstr>Big Ideas</vt:lpstr>
      <vt:lpstr>Engaging Activity: Day 1  (in classroom) </vt:lpstr>
      <vt:lpstr>Rutherford Scattering from PhET Lab</vt:lpstr>
      <vt:lpstr>Rutherford Scattering Student Sheet </vt:lpstr>
      <vt:lpstr>PowerPoint Presentation</vt:lpstr>
      <vt:lpstr>Making Connections: Day 1 (Homework Options) </vt:lpstr>
      <vt:lpstr> Exploration: Day 2  (in computer lab) </vt:lpstr>
      <vt:lpstr>Differentiated Assignments:  Day 3 and 4 (Activities in computer lab, discuss and share learning) </vt:lpstr>
      <vt:lpstr>Day 5:  Sanford Lab Learning</vt:lpstr>
      <vt:lpstr>The Majorana Demonstrator  </vt:lpstr>
      <vt:lpstr>Map Showing Lab Depth</vt:lpstr>
      <vt:lpstr>PowerPoint Presentation</vt:lpstr>
      <vt:lpstr>Cumulative Assessment: Introduce at the End of Day 5 </vt:lpstr>
      <vt:lpstr>RESOURCES</vt:lpstr>
      <vt:lpstr>PowerPoint Presentation</vt:lpstr>
    </vt:vector>
  </TitlesOfParts>
  <Company>RCAS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Physics of Atomic Nuclei  for Middle and E lementary Classrooms</dc:title>
  <dc:creator>RCAS</dc:creator>
  <cp:lastModifiedBy>Lynn</cp:lastModifiedBy>
  <cp:revision>175</cp:revision>
  <dcterms:created xsi:type="dcterms:W3CDTF">2012-12-31T18:20:20Z</dcterms:created>
  <dcterms:modified xsi:type="dcterms:W3CDTF">2013-01-08T06:41:04Z</dcterms:modified>
</cp:coreProperties>
</file>